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0" r:id="rId2"/>
    <p:sldMasterId id="2147483710" r:id="rId3"/>
    <p:sldMasterId id="2147483724" r:id="rId4"/>
  </p:sldMasterIdLst>
  <p:notesMasterIdLst>
    <p:notesMasterId r:id="rId80"/>
  </p:notesMasterIdLst>
  <p:handoutMasterIdLst>
    <p:handoutMasterId r:id="rId81"/>
  </p:handoutMasterIdLst>
  <p:sldIdLst>
    <p:sldId id="308" r:id="rId5"/>
    <p:sldId id="577" r:id="rId6"/>
    <p:sldId id="637" r:id="rId7"/>
    <p:sldId id="317" r:id="rId8"/>
    <p:sldId id="608" r:id="rId9"/>
    <p:sldId id="505" r:id="rId10"/>
    <p:sldId id="535" r:id="rId11"/>
    <p:sldId id="529" r:id="rId12"/>
    <p:sldId id="594" r:id="rId13"/>
    <p:sldId id="623" r:id="rId14"/>
    <p:sldId id="624" r:id="rId15"/>
    <p:sldId id="604" r:id="rId16"/>
    <p:sldId id="625" r:id="rId17"/>
    <p:sldId id="626" r:id="rId18"/>
    <p:sldId id="627" r:id="rId19"/>
    <p:sldId id="628" r:id="rId20"/>
    <p:sldId id="629" r:id="rId21"/>
    <p:sldId id="638" r:id="rId22"/>
    <p:sldId id="641" r:id="rId23"/>
    <p:sldId id="642" r:id="rId24"/>
    <p:sldId id="643" r:id="rId25"/>
    <p:sldId id="640" r:id="rId26"/>
    <p:sldId id="609" r:id="rId27"/>
    <p:sldId id="591" r:id="rId28"/>
    <p:sldId id="649" r:id="rId29"/>
    <p:sldId id="606" r:id="rId30"/>
    <p:sldId id="583" r:id="rId31"/>
    <p:sldId id="592" r:id="rId32"/>
    <p:sldId id="639" r:id="rId33"/>
    <p:sldId id="593" r:id="rId34"/>
    <p:sldId id="597" r:id="rId35"/>
    <p:sldId id="602" r:id="rId36"/>
    <p:sldId id="569" r:id="rId37"/>
    <p:sldId id="563" r:id="rId38"/>
    <p:sldId id="539" r:id="rId39"/>
    <p:sldId id="540" r:id="rId40"/>
    <p:sldId id="541" r:id="rId41"/>
    <p:sldId id="542" r:id="rId42"/>
    <p:sldId id="611" r:id="rId43"/>
    <p:sldId id="612" r:id="rId44"/>
    <p:sldId id="613" r:id="rId45"/>
    <p:sldId id="614" r:id="rId46"/>
    <p:sldId id="615" r:id="rId47"/>
    <p:sldId id="616" r:id="rId48"/>
    <p:sldId id="617" r:id="rId49"/>
    <p:sldId id="618" r:id="rId50"/>
    <p:sldId id="619" r:id="rId51"/>
    <p:sldId id="620" r:id="rId52"/>
    <p:sldId id="621" r:id="rId53"/>
    <p:sldId id="622" r:id="rId54"/>
    <p:sldId id="648" r:id="rId55"/>
    <p:sldId id="645" r:id="rId56"/>
    <p:sldId id="598" r:id="rId57"/>
    <p:sldId id="646" r:id="rId58"/>
    <p:sldId id="603" r:id="rId59"/>
    <p:sldId id="600" r:id="rId60"/>
    <p:sldId id="605" r:id="rId61"/>
    <p:sldId id="644" r:id="rId62"/>
    <p:sldId id="650" r:id="rId63"/>
    <p:sldId id="651" r:id="rId64"/>
    <p:sldId id="652" r:id="rId65"/>
    <p:sldId id="653" r:id="rId66"/>
    <p:sldId id="654" r:id="rId67"/>
    <p:sldId id="655" r:id="rId68"/>
    <p:sldId id="656" r:id="rId69"/>
    <p:sldId id="657" r:id="rId70"/>
    <p:sldId id="658" r:id="rId71"/>
    <p:sldId id="659" r:id="rId72"/>
    <p:sldId id="660" r:id="rId73"/>
    <p:sldId id="661" r:id="rId74"/>
    <p:sldId id="662" r:id="rId75"/>
    <p:sldId id="663" r:id="rId76"/>
    <p:sldId id="664" r:id="rId77"/>
    <p:sldId id="647" r:id="rId78"/>
    <p:sldId id="298" r:id="rId7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808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23" autoAdjust="0"/>
    <p:restoredTop sz="54623" autoAdjust="0"/>
  </p:normalViewPr>
  <p:slideViewPr>
    <p:cSldViewPr snapToGrid="0" snapToObjects="1">
      <p:cViewPr>
        <p:scale>
          <a:sx n="50" d="100"/>
          <a:sy n="50" d="100"/>
        </p:scale>
        <p:origin x="-1464"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1939"/>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interSettings" Target="printerSettings/printerSettings1.bin"/><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svr-01\Users\odegard-siegele_r\Standards%20Aligned%20IEPS\Level%20II%20Resources%20SDI\progress%20monitoring\Melita%20graph%20for%20note%20goalB.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600" dirty="0"/>
              <a:t>When given the need to take notes from an oral presentation, Melita will identify the introduction, recognize cues, transform the information using key words, synonyms, abbreviations, and symbols while omitting unnecessary words to identify key main </a:t>
            </a:r>
            <a:r>
              <a:rPr lang="en-US" sz="1600" dirty="0" smtClean="0"/>
              <a:t>ideas</a:t>
            </a:r>
            <a:endParaRPr lang="en-US" sz="1600" dirty="0" smtClean="0">
              <a:effectLst/>
            </a:endParaRPr>
          </a:p>
        </c:rich>
      </c:tx>
      <c:layout>
        <c:manualLayout>
          <c:xMode val="edge"/>
          <c:yMode val="edge"/>
          <c:x val="0.0957124924601816"/>
          <c:y val="0.0194363459669582"/>
        </c:manualLayout>
      </c:layout>
      <c:overlay val="0"/>
    </c:title>
    <c:autoTitleDeleted val="0"/>
    <c:plotArea>
      <c:layout>
        <c:manualLayout>
          <c:layoutTarget val="inner"/>
          <c:xMode val="edge"/>
          <c:yMode val="edge"/>
          <c:x val="0.0367842960901439"/>
          <c:y val="0.24294870851424"/>
          <c:w val="0.947051910806408"/>
          <c:h val="0.710225770844065"/>
        </c:manualLayout>
      </c:layout>
      <c:lineChart>
        <c:grouping val="standard"/>
        <c:varyColors val="0"/>
        <c:ser>
          <c:idx val="0"/>
          <c:order val="0"/>
          <c:tx>
            <c:strRef>
              <c:f>'Taking Notes'!$B$3</c:f>
              <c:strCache>
                <c:ptCount val="1"/>
                <c:pt idx="0">
                  <c:v>When given the need to take notes from an oral presentation, Melita will identify the introduction, recognize cues, transform the information using key words, synonyms, abbreviations, and symbols while omitting unnecessary words to identify key main ideas</c:v>
                </c:pt>
              </c:strCache>
            </c:strRef>
          </c:tx>
          <c:marker>
            <c:symbol val="x"/>
            <c:size val="15"/>
            <c:spPr>
              <a:pattFill prst="pct50">
                <a:fgClr>
                  <a:schemeClr val="accent1"/>
                </a:fgClr>
                <a:bgClr>
                  <a:schemeClr val="bg1"/>
                </a:bgClr>
              </a:pattFill>
            </c:spPr>
          </c:marker>
          <c:trendline>
            <c:spPr>
              <a:ln w="25400">
                <a:solidFill>
                  <a:srgbClr val="FF0000"/>
                </a:solidFill>
              </a:ln>
            </c:spPr>
            <c:trendlineType val="linear"/>
            <c:dispRSqr val="0"/>
            <c:dispEq val="0"/>
          </c:trendline>
          <c:cat>
            <c:strRef>
              <c:f>'Taking Notes'!$C$1:$S$2</c:f>
              <c:strCache>
                <c:ptCount val="17"/>
                <c:pt idx="0">
                  <c:v>5/18/2015</c:v>
                </c:pt>
                <c:pt idx="1">
                  <c:v>5/19</c:v>
                </c:pt>
                <c:pt idx="2">
                  <c:v>5/20</c:v>
                </c:pt>
                <c:pt idx="3">
                  <c:v>8/19</c:v>
                </c:pt>
                <c:pt idx="4">
                  <c:v>8/26</c:v>
                </c:pt>
                <c:pt idx="5">
                  <c:v>9/2</c:v>
                </c:pt>
                <c:pt idx="6">
                  <c:v>9/9</c:v>
                </c:pt>
                <c:pt idx="7">
                  <c:v>9/16</c:v>
                </c:pt>
                <c:pt idx="8">
                  <c:v>9/23</c:v>
                </c:pt>
                <c:pt idx="9">
                  <c:v>9/30</c:v>
                </c:pt>
                <c:pt idx="10">
                  <c:v>10/7</c:v>
                </c:pt>
                <c:pt idx="11">
                  <c:v>10/14</c:v>
                </c:pt>
                <c:pt idx="12">
                  <c:v>21-Oct</c:v>
                </c:pt>
                <c:pt idx="13">
                  <c:v>28-Oct</c:v>
                </c:pt>
                <c:pt idx="14">
                  <c:v>4-Nov</c:v>
                </c:pt>
                <c:pt idx="15">
                  <c:v>11-Nov</c:v>
                </c:pt>
                <c:pt idx="16">
                  <c:v>18-Nov</c:v>
                </c:pt>
              </c:strCache>
            </c:strRef>
          </c:cat>
          <c:val>
            <c:numRef>
              <c:f>'Taking Notes'!$C$3:$S$3</c:f>
              <c:numCache>
                <c:formatCode>0%</c:formatCode>
                <c:ptCount val="17"/>
                <c:pt idx="0">
                  <c:v>0.2</c:v>
                </c:pt>
                <c:pt idx="1">
                  <c:v>0.3</c:v>
                </c:pt>
                <c:pt idx="2">
                  <c:v>0.6</c:v>
                </c:pt>
                <c:pt idx="3">
                  <c:v>0.5</c:v>
                </c:pt>
                <c:pt idx="4">
                  <c:v>0.5</c:v>
                </c:pt>
                <c:pt idx="5">
                  <c:v>0.5</c:v>
                </c:pt>
                <c:pt idx="6">
                  <c:v>0.5</c:v>
                </c:pt>
                <c:pt idx="7">
                  <c:v>0.6</c:v>
                </c:pt>
                <c:pt idx="8">
                  <c:v>0.6</c:v>
                </c:pt>
              </c:numCache>
            </c:numRef>
          </c:val>
          <c:smooth val="0"/>
        </c:ser>
        <c:dLbls>
          <c:showLegendKey val="0"/>
          <c:showVal val="0"/>
          <c:showCatName val="0"/>
          <c:showSerName val="0"/>
          <c:showPercent val="0"/>
          <c:showBubbleSize val="0"/>
        </c:dLbls>
        <c:marker val="1"/>
        <c:smooth val="0"/>
        <c:axId val="2125143976"/>
        <c:axId val="2125289064"/>
      </c:lineChart>
      <c:catAx>
        <c:axId val="2125143976"/>
        <c:scaling>
          <c:orientation val="minMax"/>
        </c:scaling>
        <c:delete val="0"/>
        <c:axPos val="b"/>
        <c:majorTickMark val="out"/>
        <c:minorTickMark val="none"/>
        <c:tickLblPos val="nextTo"/>
        <c:crossAx val="2125289064"/>
        <c:crosses val="autoZero"/>
        <c:auto val="1"/>
        <c:lblAlgn val="ctr"/>
        <c:lblOffset val="100"/>
        <c:noMultiLvlLbl val="0"/>
      </c:catAx>
      <c:valAx>
        <c:axId val="2125289064"/>
        <c:scaling>
          <c:orientation val="minMax"/>
          <c:max val="1.0"/>
          <c:min val="0.1"/>
        </c:scaling>
        <c:delete val="0"/>
        <c:axPos val="l"/>
        <c:majorGridlines/>
        <c:numFmt formatCode="0%" sourceLinked="1"/>
        <c:majorTickMark val="out"/>
        <c:minorTickMark val="none"/>
        <c:tickLblPos val="nextTo"/>
        <c:crossAx val="2125143976"/>
        <c:crosses val="autoZero"/>
        <c:crossBetween val="between"/>
      </c:valAx>
    </c:plotArea>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2BF8D-7A37-41D5-A704-C50A7E5EB316}"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AD33AB4C-5B8B-4359-97AC-F44647C51C98}">
      <dgm:prSet phldrT="[Text]"/>
      <dgm:spPr/>
      <dgm:t>
        <a:bodyPr/>
        <a:lstStyle/>
        <a:p>
          <a:r>
            <a:rPr lang="en-US" dirty="0" smtClean="0"/>
            <a:t>Start strong</a:t>
          </a:r>
          <a:endParaRPr lang="en-US" dirty="0"/>
        </a:p>
      </dgm:t>
    </dgm:pt>
    <dgm:pt modelId="{358D4603-DA1E-42FB-8F70-02B565C9AA6F}" type="parTrans" cxnId="{8A8F9749-4C52-4C6E-A13E-845F02ED351F}">
      <dgm:prSet/>
      <dgm:spPr/>
      <dgm:t>
        <a:bodyPr/>
        <a:lstStyle/>
        <a:p>
          <a:endParaRPr lang="en-US"/>
        </a:p>
      </dgm:t>
    </dgm:pt>
    <dgm:pt modelId="{2C4AED03-1400-4967-84C6-D57D32282CA4}" type="sibTrans" cxnId="{8A8F9749-4C52-4C6E-A13E-845F02ED351F}">
      <dgm:prSet/>
      <dgm:spPr/>
      <dgm:t>
        <a:bodyPr/>
        <a:lstStyle/>
        <a:p>
          <a:endParaRPr lang="en-US"/>
        </a:p>
      </dgm:t>
    </dgm:pt>
    <dgm:pt modelId="{0B2844D1-1954-4C49-88CC-F82879A4E07C}">
      <dgm:prSet phldrT="[Text]"/>
      <dgm:spPr/>
      <dgm:t>
        <a:bodyPr/>
        <a:lstStyle/>
        <a:p>
          <a:r>
            <a:rPr lang="en-US" dirty="0" smtClean="0"/>
            <a:t>Read by third grade</a:t>
          </a:r>
          <a:endParaRPr lang="en-US" dirty="0"/>
        </a:p>
      </dgm:t>
    </dgm:pt>
    <dgm:pt modelId="{6A9B46D9-7489-4312-9B97-D95B401EB0D4}" type="parTrans" cxnId="{9F3BD0A0-A2DC-42FE-BECB-E4D612117D76}">
      <dgm:prSet/>
      <dgm:spPr/>
      <dgm:t>
        <a:bodyPr/>
        <a:lstStyle/>
        <a:p>
          <a:endParaRPr lang="en-US"/>
        </a:p>
      </dgm:t>
    </dgm:pt>
    <dgm:pt modelId="{A2259358-F796-416E-8B67-B7982FE8D497}" type="sibTrans" cxnId="{9F3BD0A0-A2DC-42FE-BECB-E4D612117D76}">
      <dgm:prSet/>
      <dgm:spPr/>
      <dgm:t>
        <a:bodyPr/>
        <a:lstStyle/>
        <a:p>
          <a:endParaRPr lang="en-US"/>
        </a:p>
      </dgm:t>
    </dgm:pt>
    <dgm:pt modelId="{E7EBD4C7-7C4A-44C0-B7C6-DF7FDF689E5F}">
      <dgm:prSet phldrT="[Text]"/>
      <dgm:spPr/>
      <dgm:t>
        <a:bodyPr/>
        <a:lstStyle/>
        <a:p>
          <a:r>
            <a:rPr lang="en-US" dirty="0" smtClean="0"/>
            <a:t>Meet or exceed standards</a:t>
          </a:r>
          <a:endParaRPr lang="en-US" dirty="0"/>
        </a:p>
      </dgm:t>
    </dgm:pt>
    <dgm:pt modelId="{7D89D5B5-653F-491B-9FF7-404EF3EDB407}" type="parTrans" cxnId="{7EB18F4B-4516-4802-A3B4-A0800E2A7FFB}">
      <dgm:prSet/>
      <dgm:spPr/>
      <dgm:t>
        <a:bodyPr/>
        <a:lstStyle/>
        <a:p>
          <a:endParaRPr lang="en-US"/>
        </a:p>
      </dgm:t>
    </dgm:pt>
    <dgm:pt modelId="{86098FA9-91D6-4D90-B6D7-5A12EE930053}" type="sibTrans" cxnId="{7EB18F4B-4516-4802-A3B4-A0800E2A7FFB}">
      <dgm:prSet/>
      <dgm:spPr/>
      <dgm:t>
        <a:bodyPr/>
        <a:lstStyle/>
        <a:p>
          <a:endParaRPr lang="en-US"/>
        </a:p>
      </dgm:t>
    </dgm:pt>
    <dgm:pt modelId="{FE72CFDC-8AB4-475A-B6A0-75BFD896DFF6}">
      <dgm:prSet/>
      <dgm:spPr/>
      <dgm:t>
        <a:bodyPr/>
        <a:lstStyle/>
        <a:p>
          <a:r>
            <a:rPr lang="en-US" dirty="0" smtClean="0"/>
            <a:t>Graduate ready</a:t>
          </a:r>
        </a:p>
        <a:p>
          <a:endParaRPr lang="en-US" dirty="0" smtClean="0"/>
        </a:p>
        <a:p>
          <a:endParaRPr lang="en-US" dirty="0"/>
        </a:p>
      </dgm:t>
    </dgm:pt>
    <dgm:pt modelId="{FA4E333C-7F9F-4491-80A3-9E3690F2A6F5}" type="parTrans" cxnId="{C5DD0366-1868-4756-B4D0-F138CEF6B8AB}">
      <dgm:prSet/>
      <dgm:spPr/>
      <dgm:t>
        <a:bodyPr/>
        <a:lstStyle/>
        <a:p>
          <a:endParaRPr lang="en-US"/>
        </a:p>
      </dgm:t>
    </dgm:pt>
    <dgm:pt modelId="{DBC2D193-6F20-41E3-AB0A-B99ED63E4A15}" type="sibTrans" cxnId="{C5DD0366-1868-4756-B4D0-F138CEF6B8AB}">
      <dgm:prSet/>
      <dgm:spPr/>
      <dgm:t>
        <a:bodyPr/>
        <a:lstStyle/>
        <a:p>
          <a:endParaRPr lang="en-US"/>
        </a:p>
      </dgm:t>
    </dgm:pt>
    <dgm:pt modelId="{E3E6284C-AF6B-4B1C-B7BC-B8DF46D34B8E}" type="pres">
      <dgm:prSet presAssocID="{F122BF8D-7A37-41D5-A704-C50A7E5EB316}" presName="rootnode" presStyleCnt="0">
        <dgm:presLayoutVars>
          <dgm:chMax/>
          <dgm:chPref/>
          <dgm:dir/>
          <dgm:animLvl val="lvl"/>
        </dgm:presLayoutVars>
      </dgm:prSet>
      <dgm:spPr/>
      <dgm:t>
        <a:bodyPr/>
        <a:lstStyle/>
        <a:p>
          <a:endParaRPr lang="en-US"/>
        </a:p>
      </dgm:t>
    </dgm:pt>
    <dgm:pt modelId="{F1EF95EF-E24F-4E46-ABCC-7A73897ACB5A}" type="pres">
      <dgm:prSet presAssocID="{AD33AB4C-5B8B-4359-97AC-F44647C51C98}" presName="composite" presStyleCnt="0"/>
      <dgm:spPr/>
    </dgm:pt>
    <dgm:pt modelId="{F1724C36-8812-4ECC-BE3F-A83D824C49EB}" type="pres">
      <dgm:prSet presAssocID="{AD33AB4C-5B8B-4359-97AC-F44647C51C98}" presName="LShape" presStyleLbl="alignNode1" presStyleIdx="0" presStyleCnt="7"/>
      <dgm:spPr>
        <a:solidFill>
          <a:schemeClr val="accent1"/>
        </a:solidFill>
        <a:ln>
          <a:solidFill>
            <a:schemeClr val="accent1"/>
          </a:solidFill>
        </a:ln>
      </dgm:spPr>
      <dgm:t>
        <a:bodyPr/>
        <a:lstStyle/>
        <a:p>
          <a:endParaRPr lang="en-US"/>
        </a:p>
      </dgm:t>
    </dgm:pt>
    <dgm:pt modelId="{C3DB05EF-E670-4DB8-A00E-4DA5EF8B39F1}" type="pres">
      <dgm:prSet presAssocID="{AD33AB4C-5B8B-4359-97AC-F44647C51C98}" presName="ParentText" presStyleLbl="revTx" presStyleIdx="0" presStyleCnt="4">
        <dgm:presLayoutVars>
          <dgm:chMax val="0"/>
          <dgm:chPref val="0"/>
          <dgm:bulletEnabled val="1"/>
        </dgm:presLayoutVars>
      </dgm:prSet>
      <dgm:spPr/>
      <dgm:t>
        <a:bodyPr/>
        <a:lstStyle/>
        <a:p>
          <a:endParaRPr lang="en-US"/>
        </a:p>
      </dgm:t>
    </dgm:pt>
    <dgm:pt modelId="{630D4DA5-49CA-4D73-A9D6-3924980B067C}" type="pres">
      <dgm:prSet presAssocID="{AD33AB4C-5B8B-4359-97AC-F44647C51C98}" presName="Triangle" presStyleLbl="alignNode1" presStyleIdx="1" presStyleCnt="7"/>
      <dgm:spPr/>
    </dgm:pt>
    <dgm:pt modelId="{CBB07F06-7D43-45DB-8EE6-10D130547AB0}" type="pres">
      <dgm:prSet presAssocID="{2C4AED03-1400-4967-84C6-D57D32282CA4}" presName="sibTrans" presStyleCnt="0"/>
      <dgm:spPr/>
    </dgm:pt>
    <dgm:pt modelId="{7266E64D-4553-4194-921D-7A67A87CFA5C}" type="pres">
      <dgm:prSet presAssocID="{2C4AED03-1400-4967-84C6-D57D32282CA4}" presName="space" presStyleCnt="0"/>
      <dgm:spPr/>
    </dgm:pt>
    <dgm:pt modelId="{126FEA26-CB0D-4289-9F69-B5DF254AFE57}" type="pres">
      <dgm:prSet presAssocID="{0B2844D1-1954-4C49-88CC-F82879A4E07C}" presName="composite" presStyleCnt="0"/>
      <dgm:spPr/>
    </dgm:pt>
    <dgm:pt modelId="{3D6BEC09-21E4-4DE2-8577-140F47074F34}" type="pres">
      <dgm:prSet presAssocID="{0B2844D1-1954-4C49-88CC-F82879A4E07C}" presName="LShape" presStyleLbl="alignNode1" presStyleIdx="2" presStyleCnt="7"/>
      <dgm:spPr/>
    </dgm:pt>
    <dgm:pt modelId="{358D7388-0232-41FB-95A4-EF70A9DD9187}" type="pres">
      <dgm:prSet presAssocID="{0B2844D1-1954-4C49-88CC-F82879A4E07C}" presName="ParentText" presStyleLbl="revTx" presStyleIdx="1" presStyleCnt="4">
        <dgm:presLayoutVars>
          <dgm:chMax val="0"/>
          <dgm:chPref val="0"/>
          <dgm:bulletEnabled val="1"/>
        </dgm:presLayoutVars>
      </dgm:prSet>
      <dgm:spPr/>
      <dgm:t>
        <a:bodyPr/>
        <a:lstStyle/>
        <a:p>
          <a:endParaRPr lang="en-US"/>
        </a:p>
      </dgm:t>
    </dgm:pt>
    <dgm:pt modelId="{41E21D0E-C291-46D6-932A-4C5DF1E0E73B}" type="pres">
      <dgm:prSet presAssocID="{0B2844D1-1954-4C49-88CC-F82879A4E07C}" presName="Triangle" presStyleLbl="alignNode1" presStyleIdx="3" presStyleCnt="7"/>
      <dgm:spPr>
        <a:solidFill>
          <a:schemeClr val="accent6"/>
        </a:solidFill>
        <a:ln>
          <a:solidFill>
            <a:schemeClr val="accent6"/>
          </a:solidFill>
        </a:ln>
      </dgm:spPr>
      <dgm:t>
        <a:bodyPr/>
        <a:lstStyle/>
        <a:p>
          <a:endParaRPr lang="en-US"/>
        </a:p>
      </dgm:t>
    </dgm:pt>
    <dgm:pt modelId="{607B00D2-055E-4662-AE6B-9A9DF7E1BDBC}" type="pres">
      <dgm:prSet presAssocID="{A2259358-F796-416E-8B67-B7982FE8D497}" presName="sibTrans" presStyleCnt="0"/>
      <dgm:spPr/>
    </dgm:pt>
    <dgm:pt modelId="{1CF6B5C4-B761-415A-96F5-B2D48428B93D}" type="pres">
      <dgm:prSet presAssocID="{A2259358-F796-416E-8B67-B7982FE8D497}" presName="space" presStyleCnt="0"/>
      <dgm:spPr/>
    </dgm:pt>
    <dgm:pt modelId="{8E8F8CC4-FF12-4610-B16C-32AC6E0E757E}" type="pres">
      <dgm:prSet presAssocID="{E7EBD4C7-7C4A-44C0-B7C6-DF7FDF689E5F}" presName="composite" presStyleCnt="0"/>
      <dgm:spPr/>
    </dgm:pt>
    <dgm:pt modelId="{7AE7E1F1-35B2-428E-9286-C05A97074D80}" type="pres">
      <dgm:prSet presAssocID="{E7EBD4C7-7C4A-44C0-B7C6-DF7FDF689E5F}" presName="LShape" presStyleLbl="alignNode1" presStyleIdx="4" presStyleCnt="7"/>
      <dgm:spPr>
        <a:solidFill>
          <a:schemeClr val="accent5"/>
        </a:solidFill>
        <a:ln>
          <a:solidFill>
            <a:schemeClr val="accent5"/>
          </a:solidFill>
        </a:ln>
      </dgm:spPr>
      <dgm:t>
        <a:bodyPr/>
        <a:lstStyle/>
        <a:p>
          <a:endParaRPr lang="en-US"/>
        </a:p>
      </dgm:t>
    </dgm:pt>
    <dgm:pt modelId="{1991D975-95E2-4371-A19D-DFC936C90076}" type="pres">
      <dgm:prSet presAssocID="{E7EBD4C7-7C4A-44C0-B7C6-DF7FDF689E5F}" presName="ParentText" presStyleLbl="revTx" presStyleIdx="2" presStyleCnt="4">
        <dgm:presLayoutVars>
          <dgm:chMax val="0"/>
          <dgm:chPref val="0"/>
          <dgm:bulletEnabled val="1"/>
        </dgm:presLayoutVars>
      </dgm:prSet>
      <dgm:spPr/>
      <dgm:t>
        <a:bodyPr/>
        <a:lstStyle/>
        <a:p>
          <a:endParaRPr lang="en-US"/>
        </a:p>
      </dgm:t>
    </dgm:pt>
    <dgm:pt modelId="{7D623388-1920-4708-8B28-E7409FAAEC81}" type="pres">
      <dgm:prSet presAssocID="{E7EBD4C7-7C4A-44C0-B7C6-DF7FDF689E5F}" presName="Triangle" presStyleLbl="alignNode1" presStyleIdx="5" presStyleCnt="7"/>
      <dgm:spPr/>
    </dgm:pt>
    <dgm:pt modelId="{207AB9DE-ADFB-421A-8A24-709AE54E0E23}" type="pres">
      <dgm:prSet presAssocID="{86098FA9-91D6-4D90-B6D7-5A12EE930053}" presName="sibTrans" presStyleCnt="0"/>
      <dgm:spPr/>
    </dgm:pt>
    <dgm:pt modelId="{F7E50699-3C24-4942-A488-2D8FB48A3532}" type="pres">
      <dgm:prSet presAssocID="{86098FA9-91D6-4D90-B6D7-5A12EE930053}" presName="space" presStyleCnt="0"/>
      <dgm:spPr/>
    </dgm:pt>
    <dgm:pt modelId="{621A3C00-94CF-4497-8F1B-CB59698BA9C9}" type="pres">
      <dgm:prSet presAssocID="{FE72CFDC-8AB4-475A-B6A0-75BFD896DFF6}" presName="composite" presStyleCnt="0"/>
      <dgm:spPr/>
    </dgm:pt>
    <dgm:pt modelId="{32B4AA30-7115-47DE-9932-FCDDCFD3730A}" type="pres">
      <dgm:prSet presAssocID="{FE72CFDC-8AB4-475A-B6A0-75BFD896DFF6}" presName="LShape" presStyleLbl="alignNode1" presStyleIdx="6" presStyleCnt="7"/>
      <dgm:spPr/>
    </dgm:pt>
    <dgm:pt modelId="{EA601C52-7AD8-4398-9F55-E4BFA197F220}" type="pres">
      <dgm:prSet presAssocID="{FE72CFDC-8AB4-475A-B6A0-75BFD896DFF6}" presName="ParentText" presStyleLbl="revTx" presStyleIdx="3" presStyleCnt="4">
        <dgm:presLayoutVars>
          <dgm:chMax val="0"/>
          <dgm:chPref val="0"/>
          <dgm:bulletEnabled val="1"/>
        </dgm:presLayoutVars>
      </dgm:prSet>
      <dgm:spPr/>
      <dgm:t>
        <a:bodyPr/>
        <a:lstStyle/>
        <a:p>
          <a:endParaRPr lang="en-US"/>
        </a:p>
      </dgm:t>
    </dgm:pt>
  </dgm:ptLst>
  <dgm:cxnLst>
    <dgm:cxn modelId="{7EB18F4B-4516-4802-A3B4-A0800E2A7FFB}" srcId="{F122BF8D-7A37-41D5-A704-C50A7E5EB316}" destId="{E7EBD4C7-7C4A-44C0-B7C6-DF7FDF689E5F}" srcOrd="2" destOrd="0" parTransId="{7D89D5B5-653F-491B-9FF7-404EF3EDB407}" sibTransId="{86098FA9-91D6-4D90-B6D7-5A12EE930053}"/>
    <dgm:cxn modelId="{C5DD0366-1868-4756-B4D0-F138CEF6B8AB}" srcId="{F122BF8D-7A37-41D5-A704-C50A7E5EB316}" destId="{FE72CFDC-8AB4-475A-B6A0-75BFD896DFF6}" srcOrd="3" destOrd="0" parTransId="{FA4E333C-7F9F-4491-80A3-9E3690F2A6F5}" sibTransId="{DBC2D193-6F20-41E3-AB0A-B99ED63E4A15}"/>
    <dgm:cxn modelId="{8A8F9749-4C52-4C6E-A13E-845F02ED351F}" srcId="{F122BF8D-7A37-41D5-A704-C50A7E5EB316}" destId="{AD33AB4C-5B8B-4359-97AC-F44647C51C98}" srcOrd="0" destOrd="0" parTransId="{358D4603-DA1E-42FB-8F70-02B565C9AA6F}" sibTransId="{2C4AED03-1400-4967-84C6-D57D32282CA4}"/>
    <dgm:cxn modelId="{BA85A002-13F2-45C5-B81A-71D4187EA65D}" type="presOf" srcId="{F122BF8D-7A37-41D5-A704-C50A7E5EB316}" destId="{E3E6284C-AF6B-4B1C-B7BC-B8DF46D34B8E}" srcOrd="0" destOrd="0" presId="urn:microsoft.com/office/officeart/2009/3/layout/StepUpProcess"/>
    <dgm:cxn modelId="{C526A22D-61B4-4348-8853-D6FC5910B218}" type="presOf" srcId="{0B2844D1-1954-4C49-88CC-F82879A4E07C}" destId="{358D7388-0232-41FB-95A4-EF70A9DD9187}" srcOrd="0" destOrd="0" presId="urn:microsoft.com/office/officeart/2009/3/layout/StepUpProcess"/>
    <dgm:cxn modelId="{0642FA5B-94FB-4F33-B4C5-B2FB42850313}" type="presOf" srcId="{AD33AB4C-5B8B-4359-97AC-F44647C51C98}" destId="{C3DB05EF-E670-4DB8-A00E-4DA5EF8B39F1}" srcOrd="0" destOrd="0" presId="urn:microsoft.com/office/officeart/2009/3/layout/StepUpProcess"/>
    <dgm:cxn modelId="{E3DEF9A0-BF1E-4E7C-8E4A-0F8DAD8188E5}" type="presOf" srcId="{E7EBD4C7-7C4A-44C0-B7C6-DF7FDF689E5F}" destId="{1991D975-95E2-4371-A19D-DFC936C90076}" srcOrd="0" destOrd="0" presId="urn:microsoft.com/office/officeart/2009/3/layout/StepUpProcess"/>
    <dgm:cxn modelId="{2EA81E2B-7655-4D91-A329-1595A1913A47}" type="presOf" srcId="{FE72CFDC-8AB4-475A-B6A0-75BFD896DFF6}" destId="{EA601C52-7AD8-4398-9F55-E4BFA197F220}" srcOrd="0" destOrd="0" presId="urn:microsoft.com/office/officeart/2009/3/layout/StepUpProcess"/>
    <dgm:cxn modelId="{9F3BD0A0-A2DC-42FE-BECB-E4D612117D76}" srcId="{F122BF8D-7A37-41D5-A704-C50A7E5EB316}" destId="{0B2844D1-1954-4C49-88CC-F82879A4E07C}" srcOrd="1" destOrd="0" parTransId="{6A9B46D9-7489-4312-9B97-D95B401EB0D4}" sibTransId="{A2259358-F796-416E-8B67-B7982FE8D497}"/>
    <dgm:cxn modelId="{309117FE-7D5D-4422-AD23-8EFD8E5C0D64}" type="presParOf" srcId="{E3E6284C-AF6B-4B1C-B7BC-B8DF46D34B8E}" destId="{F1EF95EF-E24F-4E46-ABCC-7A73897ACB5A}" srcOrd="0" destOrd="0" presId="urn:microsoft.com/office/officeart/2009/3/layout/StepUpProcess"/>
    <dgm:cxn modelId="{3A6A0475-4049-4844-B3FE-6CC2DAF2FC5B}" type="presParOf" srcId="{F1EF95EF-E24F-4E46-ABCC-7A73897ACB5A}" destId="{F1724C36-8812-4ECC-BE3F-A83D824C49EB}" srcOrd="0" destOrd="0" presId="urn:microsoft.com/office/officeart/2009/3/layout/StepUpProcess"/>
    <dgm:cxn modelId="{AE56B03B-66B0-4D6C-B77B-9DD0054B0A2B}" type="presParOf" srcId="{F1EF95EF-E24F-4E46-ABCC-7A73897ACB5A}" destId="{C3DB05EF-E670-4DB8-A00E-4DA5EF8B39F1}" srcOrd="1" destOrd="0" presId="urn:microsoft.com/office/officeart/2009/3/layout/StepUpProcess"/>
    <dgm:cxn modelId="{4CDC1C13-255F-4300-B2B5-CFEB3ACDE50B}" type="presParOf" srcId="{F1EF95EF-E24F-4E46-ABCC-7A73897ACB5A}" destId="{630D4DA5-49CA-4D73-A9D6-3924980B067C}" srcOrd="2" destOrd="0" presId="urn:microsoft.com/office/officeart/2009/3/layout/StepUpProcess"/>
    <dgm:cxn modelId="{9D511A86-9F99-499C-9876-A7DB7A0939FE}" type="presParOf" srcId="{E3E6284C-AF6B-4B1C-B7BC-B8DF46D34B8E}" destId="{CBB07F06-7D43-45DB-8EE6-10D130547AB0}" srcOrd="1" destOrd="0" presId="urn:microsoft.com/office/officeart/2009/3/layout/StepUpProcess"/>
    <dgm:cxn modelId="{4C1D37C7-4C7C-4921-BBF4-067E1A1B82CB}" type="presParOf" srcId="{CBB07F06-7D43-45DB-8EE6-10D130547AB0}" destId="{7266E64D-4553-4194-921D-7A67A87CFA5C}" srcOrd="0" destOrd="0" presId="urn:microsoft.com/office/officeart/2009/3/layout/StepUpProcess"/>
    <dgm:cxn modelId="{4FEB6AF7-1DE5-4854-B7F3-0A7240E537AF}" type="presParOf" srcId="{E3E6284C-AF6B-4B1C-B7BC-B8DF46D34B8E}" destId="{126FEA26-CB0D-4289-9F69-B5DF254AFE57}" srcOrd="2" destOrd="0" presId="urn:microsoft.com/office/officeart/2009/3/layout/StepUpProcess"/>
    <dgm:cxn modelId="{801EA710-B300-46FA-9485-CD9DF40E7998}" type="presParOf" srcId="{126FEA26-CB0D-4289-9F69-B5DF254AFE57}" destId="{3D6BEC09-21E4-4DE2-8577-140F47074F34}" srcOrd="0" destOrd="0" presId="urn:microsoft.com/office/officeart/2009/3/layout/StepUpProcess"/>
    <dgm:cxn modelId="{C6BC5EF4-9BCB-4CC5-8234-21D399DEA066}" type="presParOf" srcId="{126FEA26-CB0D-4289-9F69-B5DF254AFE57}" destId="{358D7388-0232-41FB-95A4-EF70A9DD9187}" srcOrd="1" destOrd="0" presId="urn:microsoft.com/office/officeart/2009/3/layout/StepUpProcess"/>
    <dgm:cxn modelId="{38FD4FCF-8AF0-4BA7-8498-254CD9EB9458}" type="presParOf" srcId="{126FEA26-CB0D-4289-9F69-B5DF254AFE57}" destId="{41E21D0E-C291-46D6-932A-4C5DF1E0E73B}" srcOrd="2" destOrd="0" presId="urn:microsoft.com/office/officeart/2009/3/layout/StepUpProcess"/>
    <dgm:cxn modelId="{0303EE7E-114B-4A6F-9776-1DD43176DEB3}" type="presParOf" srcId="{E3E6284C-AF6B-4B1C-B7BC-B8DF46D34B8E}" destId="{607B00D2-055E-4662-AE6B-9A9DF7E1BDBC}" srcOrd="3" destOrd="0" presId="urn:microsoft.com/office/officeart/2009/3/layout/StepUpProcess"/>
    <dgm:cxn modelId="{66FB91E6-7B55-4C6C-AED7-B1933C0DACF0}" type="presParOf" srcId="{607B00D2-055E-4662-AE6B-9A9DF7E1BDBC}" destId="{1CF6B5C4-B761-415A-96F5-B2D48428B93D}" srcOrd="0" destOrd="0" presId="urn:microsoft.com/office/officeart/2009/3/layout/StepUpProcess"/>
    <dgm:cxn modelId="{45A0C273-5E5E-4644-8D6D-3504BB72AF60}" type="presParOf" srcId="{E3E6284C-AF6B-4B1C-B7BC-B8DF46D34B8E}" destId="{8E8F8CC4-FF12-4610-B16C-32AC6E0E757E}" srcOrd="4" destOrd="0" presId="urn:microsoft.com/office/officeart/2009/3/layout/StepUpProcess"/>
    <dgm:cxn modelId="{A396C9B0-F0B2-4290-B2A4-E342BD0FEF37}" type="presParOf" srcId="{8E8F8CC4-FF12-4610-B16C-32AC6E0E757E}" destId="{7AE7E1F1-35B2-428E-9286-C05A97074D80}" srcOrd="0" destOrd="0" presId="urn:microsoft.com/office/officeart/2009/3/layout/StepUpProcess"/>
    <dgm:cxn modelId="{A5AA7C23-3A33-44F3-8EBF-845DC57B8653}" type="presParOf" srcId="{8E8F8CC4-FF12-4610-B16C-32AC6E0E757E}" destId="{1991D975-95E2-4371-A19D-DFC936C90076}" srcOrd="1" destOrd="0" presId="urn:microsoft.com/office/officeart/2009/3/layout/StepUpProcess"/>
    <dgm:cxn modelId="{9987DF5C-7100-4212-A127-032B9EFC457F}" type="presParOf" srcId="{8E8F8CC4-FF12-4610-B16C-32AC6E0E757E}" destId="{7D623388-1920-4708-8B28-E7409FAAEC81}" srcOrd="2" destOrd="0" presId="urn:microsoft.com/office/officeart/2009/3/layout/StepUpProcess"/>
    <dgm:cxn modelId="{F193C6ED-6B72-46B7-98DA-3B783F390650}" type="presParOf" srcId="{E3E6284C-AF6B-4B1C-B7BC-B8DF46D34B8E}" destId="{207AB9DE-ADFB-421A-8A24-709AE54E0E23}" srcOrd="5" destOrd="0" presId="urn:microsoft.com/office/officeart/2009/3/layout/StepUpProcess"/>
    <dgm:cxn modelId="{F1EE03D9-AC06-4382-8C70-CD09CBB99AAE}" type="presParOf" srcId="{207AB9DE-ADFB-421A-8A24-709AE54E0E23}" destId="{F7E50699-3C24-4942-A488-2D8FB48A3532}" srcOrd="0" destOrd="0" presId="urn:microsoft.com/office/officeart/2009/3/layout/StepUpProcess"/>
    <dgm:cxn modelId="{7DD6F5AC-FDD8-4300-A1EE-CA7CE6D52853}" type="presParOf" srcId="{E3E6284C-AF6B-4B1C-B7BC-B8DF46D34B8E}" destId="{621A3C00-94CF-4497-8F1B-CB59698BA9C9}" srcOrd="6" destOrd="0" presId="urn:microsoft.com/office/officeart/2009/3/layout/StepUpProcess"/>
    <dgm:cxn modelId="{3AEA56FB-5C6E-44CD-88E3-1D5EF8832236}" type="presParOf" srcId="{621A3C00-94CF-4497-8F1B-CB59698BA9C9}" destId="{32B4AA30-7115-47DE-9932-FCDDCFD3730A}" srcOrd="0" destOrd="0" presId="urn:microsoft.com/office/officeart/2009/3/layout/StepUpProcess"/>
    <dgm:cxn modelId="{1D008E28-02B4-4F39-A41E-18B5AFCC51FC}" type="presParOf" srcId="{621A3C00-94CF-4497-8F1B-CB59698BA9C9}" destId="{EA601C52-7AD8-4398-9F55-E4BFA197F22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7EB713F-8712-454A-8D8C-FEC36FDB318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56A943A-8EBC-4EEA-B691-CB7D4EF9B42F}">
      <dgm:prSet phldrT="[Text]"/>
      <dgm:spPr>
        <a:solidFill>
          <a:schemeClr val="accent3">
            <a:lumMod val="50000"/>
          </a:schemeClr>
        </a:solidFill>
        <a:ln>
          <a:solidFill>
            <a:schemeClr val="tx1"/>
          </a:solidFill>
        </a:ln>
      </dgm:spPr>
      <dgm:t>
        <a:bodyPr/>
        <a:lstStyle/>
        <a:p>
          <a:r>
            <a:rPr lang="en-US" dirty="0"/>
            <a:t>Step 1</a:t>
          </a:r>
        </a:p>
      </dgm:t>
    </dgm:pt>
    <dgm:pt modelId="{6C87924B-F0A3-4D6D-AD9B-B45DF713F09B}" type="parTrans" cxnId="{CEB30056-139E-4F9A-8D9D-7C8D468BB4D4}">
      <dgm:prSet/>
      <dgm:spPr/>
      <dgm:t>
        <a:bodyPr/>
        <a:lstStyle/>
        <a:p>
          <a:endParaRPr lang="en-US"/>
        </a:p>
      </dgm:t>
    </dgm:pt>
    <dgm:pt modelId="{C3BA9A64-8A6C-419B-9989-7D1D47097EF3}" type="sibTrans" cxnId="{CEB30056-139E-4F9A-8D9D-7C8D468BB4D4}">
      <dgm:prSet/>
      <dgm:spPr/>
      <dgm:t>
        <a:bodyPr/>
        <a:lstStyle/>
        <a:p>
          <a:endParaRPr lang="en-US"/>
        </a:p>
      </dgm:t>
    </dgm:pt>
    <dgm:pt modelId="{CABB136B-4089-40E8-8A6C-F779D13EF13B}">
      <dgm:prSet phldrT="[Text]" custT="1"/>
      <dgm:spPr>
        <a:solidFill>
          <a:srgbClr val="D0D2D3">
            <a:alpha val="89804"/>
          </a:srgbClr>
        </a:solidFill>
        <a:ln>
          <a:solidFill>
            <a:schemeClr val="tx1"/>
          </a:solidFill>
        </a:ln>
      </dgm:spPr>
      <dgm:t>
        <a:bodyPr/>
        <a:lstStyle/>
        <a:p>
          <a:r>
            <a:rPr lang="en-US" sz="1800" b="1" dirty="0">
              <a:solidFill>
                <a:srgbClr val="000000"/>
              </a:solidFill>
            </a:rPr>
            <a:t>Review enrolled grade-level standards </a:t>
          </a:r>
        </a:p>
      </dgm:t>
    </dgm:pt>
    <dgm:pt modelId="{017A7ED4-5037-4337-B826-60988DACA82B}" type="parTrans" cxnId="{9B7064AD-38AD-4E08-9CE3-ECD546F9C36D}">
      <dgm:prSet/>
      <dgm:spPr/>
      <dgm:t>
        <a:bodyPr/>
        <a:lstStyle/>
        <a:p>
          <a:endParaRPr lang="en-US"/>
        </a:p>
      </dgm:t>
    </dgm:pt>
    <dgm:pt modelId="{6918ECB1-F152-4201-A001-2CCB1F8C67A4}" type="sibTrans" cxnId="{9B7064AD-38AD-4E08-9CE3-ECD546F9C36D}">
      <dgm:prSet/>
      <dgm:spPr/>
      <dgm:t>
        <a:bodyPr/>
        <a:lstStyle/>
        <a:p>
          <a:endParaRPr lang="en-US"/>
        </a:p>
      </dgm:t>
    </dgm:pt>
    <dgm:pt modelId="{FB979162-0F88-4190-8B8E-A520A07097EA}">
      <dgm:prSet phldrT="[Text]"/>
      <dgm:spPr>
        <a:solidFill>
          <a:schemeClr val="tx2"/>
        </a:solidFill>
        <a:ln>
          <a:solidFill>
            <a:schemeClr val="tx1"/>
          </a:solidFill>
        </a:ln>
      </dgm:spPr>
      <dgm:t>
        <a:bodyPr/>
        <a:lstStyle/>
        <a:p>
          <a:r>
            <a:rPr lang="en-US" dirty="0"/>
            <a:t>Step 2</a:t>
          </a:r>
        </a:p>
      </dgm:t>
    </dgm:pt>
    <dgm:pt modelId="{5A1CA3DF-FDC7-4447-BF3F-4684C1AB4A59}" type="parTrans" cxnId="{45471F7C-6AA8-47EC-A461-D21F125293BA}">
      <dgm:prSet/>
      <dgm:spPr/>
      <dgm:t>
        <a:bodyPr/>
        <a:lstStyle/>
        <a:p>
          <a:endParaRPr lang="en-US"/>
        </a:p>
      </dgm:t>
    </dgm:pt>
    <dgm:pt modelId="{BBF51CEC-09A6-425C-A1B7-F9B9C035833D}" type="sibTrans" cxnId="{45471F7C-6AA8-47EC-A461-D21F125293BA}">
      <dgm:prSet/>
      <dgm:spPr/>
      <dgm:t>
        <a:bodyPr/>
        <a:lstStyle/>
        <a:p>
          <a:endParaRPr lang="en-US"/>
        </a:p>
      </dgm:t>
    </dgm:pt>
    <dgm:pt modelId="{371E03E6-0237-4B92-82C7-20AE161D494E}">
      <dgm:prSet phldrT="[Text]" custT="1"/>
      <dgm:spPr>
        <a:solidFill>
          <a:srgbClr val="D0D2D3">
            <a:alpha val="90000"/>
          </a:srgbClr>
        </a:solidFill>
        <a:ln>
          <a:solidFill>
            <a:schemeClr val="tx1"/>
          </a:solidFill>
        </a:ln>
      </dgm:spPr>
      <dgm:t>
        <a:bodyPr/>
        <a:lstStyle/>
        <a:p>
          <a:r>
            <a:rPr lang="en-US" sz="1800" b="1" dirty="0">
              <a:solidFill>
                <a:srgbClr val="000000"/>
              </a:solidFill>
            </a:rPr>
            <a:t>Gather and analyze data</a:t>
          </a:r>
        </a:p>
      </dgm:t>
    </dgm:pt>
    <dgm:pt modelId="{4C12EC50-01A5-4649-A20C-39F5A34E47CF}" type="parTrans" cxnId="{E8FA3BF4-5BA3-4B09-B175-F45FEEA03AA0}">
      <dgm:prSet/>
      <dgm:spPr/>
      <dgm:t>
        <a:bodyPr/>
        <a:lstStyle/>
        <a:p>
          <a:endParaRPr lang="en-US"/>
        </a:p>
      </dgm:t>
    </dgm:pt>
    <dgm:pt modelId="{E56AD1AF-862E-49B1-BC32-4DE9384D9621}" type="sibTrans" cxnId="{E8FA3BF4-5BA3-4B09-B175-F45FEEA03AA0}">
      <dgm:prSet/>
      <dgm:spPr/>
      <dgm:t>
        <a:bodyPr/>
        <a:lstStyle/>
        <a:p>
          <a:endParaRPr lang="en-US"/>
        </a:p>
      </dgm:t>
    </dgm:pt>
    <dgm:pt modelId="{BBBB0361-6979-4405-9C1B-1A116EB62267}">
      <dgm:prSet phldrT="[Text]"/>
      <dgm:spPr>
        <a:solidFill>
          <a:schemeClr val="accent3"/>
        </a:solidFill>
        <a:ln>
          <a:solidFill>
            <a:schemeClr val="tx1"/>
          </a:solidFill>
        </a:ln>
      </dgm:spPr>
      <dgm:t>
        <a:bodyPr/>
        <a:lstStyle/>
        <a:p>
          <a:r>
            <a:rPr lang="en-US" dirty="0"/>
            <a:t>Step 3</a:t>
          </a:r>
        </a:p>
      </dgm:t>
    </dgm:pt>
    <dgm:pt modelId="{793B2DB7-0F30-41E4-86DD-CC82C76734FE}" type="parTrans" cxnId="{E254304C-5414-47A9-90F7-A40EEEF6DC50}">
      <dgm:prSet/>
      <dgm:spPr/>
      <dgm:t>
        <a:bodyPr/>
        <a:lstStyle/>
        <a:p>
          <a:endParaRPr lang="en-US"/>
        </a:p>
      </dgm:t>
    </dgm:pt>
    <dgm:pt modelId="{78AE990A-78C1-449D-94E5-A6E290857F0F}" type="sibTrans" cxnId="{E254304C-5414-47A9-90F7-A40EEEF6DC50}">
      <dgm:prSet/>
      <dgm:spPr/>
      <dgm:t>
        <a:bodyPr/>
        <a:lstStyle/>
        <a:p>
          <a:endParaRPr lang="en-US"/>
        </a:p>
      </dgm:t>
    </dgm:pt>
    <dgm:pt modelId="{16675063-7EC6-4D91-89A1-834AB6A0E686}">
      <dgm:prSet phldrT="[Text]" custT="1"/>
      <dgm:spPr>
        <a:solidFill>
          <a:srgbClr val="D0D2D3">
            <a:alpha val="90000"/>
          </a:srgbClr>
        </a:solidFill>
        <a:ln>
          <a:solidFill>
            <a:schemeClr val="tx1"/>
          </a:solidFill>
        </a:ln>
      </dgm:spPr>
      <dgm:t>
        <a:bodyPr/>
        <a:lstStyle/>
        <a:p>
          <a:r>
            <a:rPr lang="en-US" sz="1800" b="1" dirty="0">
              <a:solidFill>
                <a:srgbClr val="000000"/>
              </a:solidFill>
            </a:rPr>
            <a:t>Synthesize Data for Statement of Present Levels of Academic Achievement and Functional Performance</a:t>
          </a:r>
        </a:p>
      </dgm:t>
    </dgm:pt>
    <dgm:pt modelId="{AD6BBF27-124E-4728-9DF3-A5B9973D3C91}" type="parTrans" cxnId="{628FDE25-A27D-4160-A508-82D875E73757}">
      <dgm:prSet/>
      <dgm:spPr/>
      <dgm:t>
        <a:bodyPr/>
        <a:lstStyle/>
        <a:p>
          <a:endParaRPr lang="en-US"/>
        </a:p>
      </dgm:t>
    </dgm:pt>
    <dgm:pt modelId="{AF350E38-0FCB-48CA-97F8-B6F85997378E}" type="sibTrans" cxnId="{628FDE25-A27D-4160-A508-82D875E73757}">
      <dgm:prSet/>
      <dgm:spPr/>
      <dgm:t>
        <a:bodyPr/>
        <a:lstStyle/>
        <a:p>
          <a:endParaRPr lang="en-US"/>
        </a:p>
      </dgm:t>
    </dgm:pt>
    <dgm:pt modelId="{0D4D29DA-077A-4B6D-831A-9AB30020EFE8}">
      <dgm:prSet/>
      <dgm:spPr>
        <a:solidFill>
          <a:schemeClr val="accent4"/>
        </a:solidFill>
        <a:ln>
          <a:solidFill>
            <a:schemeClr val="tx1"/>
          </a:solidFill>
        </a:ln>
      </dgm:spPr>
      <dgm:t>
        <a:bodyPr/>
        <a:lstStyle/>
        <a:p>
          <a:r>
            <a:rPr lang="en-US" dirty="0"/>
            <a:t>Step 4</a:t>
          </a:r>
        </a:p>
      </dgm:t>
    </dgm:pt>
    <dgm:pt modelId="{53804857-EFEC-4B9D-95E5-FD146F88B183}" type="parTrans" cxnId="{FA39708E-E8BB-4037-8F3E-B8B3E7DA8271}">
      <dgm:prSet/>
      <dgm:spPr/>
      <dgm:t>
        <a:bodyPr/>
        <a:lstStyle/>
        <a:p>
          <a:endParaRPr lang="en-US"/>
        </a:p>
      </dgm:t>
    </dgm:pt>
    <dgm:pt modelId="{0A82668F-A713-4F18-AD7F-CDFB255D5EC9}" type="sibTrans" cxnId="{FA39708E-E8BB-4037-8F3E-B8B3E7DA8271}">
      <dgm:prSet/>
      <dgm:spPr/>
      <dgm:t>
        <a:bodyPr/>
        <a:lstStyle/>
        <a:p>
          <a:endParaRPr lang="en-US"/>
        </a:p>
      </dgm:t>
    </dgm:pt>
    <dgm:pt modelId="{501CAB0C-59E3-482A-86CB-D95C188955DB}">
      <dgm:prSet/>
      <dgm:spPr>
        <a:solidFill>
          <a:schemeClr val="accent6"/>
        </a:solidFill>
        <a:ln>
          <a:solidFill>
            <a:schemeClr val="tx1"/>
          </a:solidFill>
        </a:ln>
      </dgm:spPr>
      <dgm:t>
        <a:bodyPr/>
        <a:lstStyle/>
        <a:p>
          <a:r>
            <a:rPr lang="en-US" dirty="0"/>
            <a:t>Step 5</a:t>
          </a:r>
        </a:p>
      </dgm:t>
    </dgm:pt>
    <dgm:pt modelId="{4B13359A-15F0-4FCC-B4AF-293ABCC1E32F}" type="parTrans" cxnId="{9C5833D9-8779-4E04-B4A1-0BC7A493F9EC}">
      <dgm:prSet/>
      <dgm:spPr/>
      <dgm:t>
        <a:bodyPr/>
        <a:lstStyle/>
        <a:p>
          <a:endParaRPr lang="en-US"/>
        </a:p>
      </dgm:t>
    </dgm:pt>
    <dgm:pt modelId="{B0503B11-BBF3-4B80-A5D1-5E62972B6981}" type="sibTrans" cxnId="{9C5833D9-8779-4E04-B4A1-0BC7A493F9EC}">
      <dgm:prSet/>
      <dgm:spPr/>
      <dgm:t>
        <a:bodyPr/>
        <a:lstStyle/>
        <a:p>
          <a:endParaRPr lang="en-US"/>
        </a:p>
      </dgm:t>
    </dgm:pt>
    <dgm:pt modelId="{80363519-CA89-4BC2-86FA-37F471248B6B}">
      <dgm:prSet/>
      <dgm:spPr>
        <a:solidFill>
          <a:schemeClr val="accent5"/>
        </a:solidFill>
        <a:ln>
          <a:solidFill>
            <a:schemeClr val="tx1"/>
          </a:solidFill>
        </a:ln>
      </dgm:spPr>
      <dgm:t>
        <a:bodyPr/>
        <a:lstStyle/>
        <a:p>
          <a:r>
            <a:rPr lang="en-US" dirty="0"/>
            <a:t>Step 6</a:t>
          </a:r>
        </a:p>
      </dgm:t>
    </dgm:pt>
    <dgm:pt modelId="{D589319E-9374-4CD9-85C8-475135438C34}" type="parTrans" cxnId="{82D6F9DD-3812-4FDC-B3C8-766D4C6F49A7}">
      <dgm:prSet/>
      <dgm:spPr/>
      <dgm:t>
        <a:bodyPr/>
        <a:lstStyle/>
        <a:p>
          <a:endParaRPr lang="en-US"/>
        </a:p>
      </dgm:t>
    </dgm:pt>
    <dgm:pt modelId="{61331C43-3B07-4331-9508-9C9EC39494CE}" type="sibTrans" cxnId="{82D6F9DD-3812-4FDC-B3C8-766D4C6F49A7}">
      <dgm:prSet/>
      <dgm:spPr/>
      <dgm:t>
        <a:bodyPr/>
        <a:lstStyle/>
        <a:p>
          <a:endParaRPr lang="en-US"/>
        </a:p>
      </dgm:t>
    </dgm:pt>
    <dgm:pt modelId="{47A9024D-62C9-46CA-B0AF-9325FA471794}">
      <dgm:prSet/>
      <dgm:spPr>
        <a:solidFill>
          <a:schemeClr val="tx2">
            <a:lumMod val="50000"/>
          </a:schemeClr>
        </a:solidFill>
        <a:ln>
          <a:solidFill>
            <a:schemeClr val="tx1"/>
          </a:solidFill>
        </a:ln>
      </dgm:spPr>
      <dgm:t>
        <a:bodyPr/>
        <a:lstStyle/>
        <a:p>
          <a:r>
            <a:rPr lang="en-US" dirty="0"/>
            <a:t>Step 7</a:t>
          </a:r>
        </a:p>
      </dgm:t>
    </dgm:pt>
    <dgm:pt modelId="{CA48AC5C-B1E0-44F1-AEF4-765C76224F41}" type="parTrans" cxnId="{3B0DE010-D34F-407E-B115-6869D74ABAE8}">
      <dgm:prSet/>
      <dgm:spPr/>
      <dgm:t>
        <a:bodyPr/>
        <a:lstStyle/>
        <a:p>
          <a:endParaRPr lang="en-US"/>
        </a:p>
      </dgm:t>
    </dgm:pt>
    <dgm:pt modelId="{533F340D-9715-4224-A7ED-646612FB5C5A}" type="sibTrans" cxnId="{3B0DE010-D34F-407E-B115-6869D74ABAE8}">
      <dgm:prSet/>
      <dgm:spPr/>
      <dgm:t>
        <a:bodyPr/>
        <a:lstStyle/>
        <a:p>
          <a:endParaRPr lang="en-US"/>
        </a:p>
      </dgm:t>
    </dgm:pt>
    <dgm:pt modelId="{F87A8D1B-D3EE-4404-B03E-CBF799855874}">
      <dgm:prSet custT="1"/>
      <dgm:spPr>
        <a:solidFill>
          <a:srgbClr val="D0D2D3">
            <a:alpha val="90000"/>
          </a:srgbClr>
        </a:solidFill>
        <a:ln>
          <a:solidFill>
            <a:schemeClr val="tx1"/>
          </a:solidFill>
        </a:ln>
      </dgm:spPr>
      <dgm:t>
        <a:bodyPr/>
        <a:lstStyle/>
        <a:p>
          <a:r>
            <a:rPr lang="en-US" sz="1800" b="1" dirty="0">
              <a:solidFill>
                <a:srgbClr val="000000"/>
              </a:solidFill>
            </a:rPr>
            <a:t>Develop measurable annual goals aligned with grade-level academic standards </a:t>
          </a:r>
        </a:p>
      </dgm:t>
    </dgm:pt>
    <dgm:pt modelId="{6E596ED9-14E2-4C69-BA29-B6F1471F7BFA}" type="parTrans" cxnId="{5458A662-5ED6-41D7-9279-1BE606E93A59}">
      <dgm:prSet/>
      <dgm:spPr/>
      <dgm:t>
        <a:bodyPr/>
        <a:lstStyle/>
        <a:p>
          <a:endParaRPr lang="en-US"/>
        </a:p>
      </dgm:t>
    </dgm:pt>
    <dgm:pt modelId="{30F2847C-E166-464E-A424-CAD301B511EE}" type="sibTrans" cxnId="{5458A662-5ED6-41D7-9279-1BE606E93A59}">
      <dgm:prSet/>
      <dgm:spPr/>
      <dgm:t>
        <a:bodyPr/>
        <a:lstStyle/>
        <a:p>
          <a:endParaRPr lang="en-US"/>
        </a:p>
      </dgm:t>
    </dgm:pt>
    <dgm:pt modelId="{DB8FEDD8-4848-4DCF-A34F-958AB9609F4C}">
      <dgm:prSet custT="1"/>
      <dgm:spPr>
        <a:solidFill>
          <a:srgbClr val="D0D2D3">
            <a:alpha val="90000"/>
          </a:srgbClr>
        </a:solidFill>
        <a:ln>
          <a:solidFill>
            <a:schemeClr val="tx1"/>
          </a:solidFill>
        </a:ln>
      </dgm:spPr>
      <dgm:t>
        <a:bodyPr/>
        <a:lstStyle/>
        <a:p>
          <a:r>
            <a:rPr lang="en-US" sz="1800" b="1" dirty="0">
              <a:solidFill>
                <a:srgbClr val="000000"/>
              </a:solidFill>
            </a:rPr>
            <a:t>Monitor and report student progress</a:t>
          </a:r>
        </a:p>
      </dgm:t>
    </dgm:pt>
    <dgm:pt modelId="{339047B8-261F-4BEA-B310-9A56800B031B}" type="parTrans" cxnId="{99A3D04E-C081-4C78-97AE-6EA64CB10573}">
      <dgm:prSet/>
      <dgm:spPr/>
      <dgm:t>
        <a:bodyPr/>
        <a:lstStyle/>
        <a:p>
          <a:endParaRPr lang="en-US"/>
        </a:p>
      </dgm:t>
    </dgm:pt>
    <dgm:pt modelId="{BF86F55C-57D6-4D34-B7DD-7B8A9E846B25}" type="sibTrans" cxnId="{99A3D04E-C081-4C78-97AE-6EA64CB10573}">
      <dgm:prSet/>
      <dgm:spPr/>
      <dgm:t>
        <a:bodyPr/>
        <a:lstStyle/>
        <a:p>
          <a:endParaRPr lang="en-US"/>
        </a:p>
      </dgm:t>
    </dgm:pt>
    <dgm:pt modelId="{1CC7F4B3-2E56-41A8-801B-F0A9BB5EB59A}">
      <dgm:prSet custT="1"/>
      <dgm:spPr>
        <a:solidFill>
          <a:srgbClr val="D0D2D3">
            <a:alpha val="90000"/>
          </a:srgbClr>
        </a:solidFill>
        <a:ln>
          <a:solidFill>
            <a:schemeClr val="tx1"/>
          </a:solidFill>
        </a:ln>
      </dgm:spPr>
      <dgm:t>
        <a:bodyPr/>
        <a:lstStyle/>
        <a:p>
          <a:r>
            <a:rPr lang="en-US" sz="1400" b="1" dirty="0">
              <a:solidFill>
                <a:srgbClr val="000000"/>
              </a:solidFill>
            </a:rPr>
            <a:t>Identify specially designed instruction including accommodations and/or modifications needed to access, engage in meaningful participation and make progress in the general education curriculum</a:t>
          </a:r>
        </a:p>
      </dgm:t>
    </dgm:pt>
    <dgm:pt modelId="{5A3EB9D8-EDA0-419E-99A2-FFE8826B8F8E}" type="parTrans" cxnId="{6E2BA677-0860-45FA-952D-C774614678F3}">
      <dgm:prSet/>
      <dgm:spPr/>
      <dgm:t>
        <a:bodyPr/>
        <a:lstStyle/>
        <a:p>
          <a:endParaRPr lang="en-US"/>
        </a:p>
      </dgm:t>
    </dgm:pt>
    <dgm:pt modelId="{F0CA31F2-3A62-4F6D-9FF3-E9C76CD5E786}" type="sibTrans" cxnId="{6E2BA677-0860-45FA-952D-C774614678F3}">
      <dgm:prSet/>
      <dgm:spPr/>
      <dgm:t>
        <a:bodyPr/>
        <a:lstStyle/>
        <a:p>
          <a:endParaRPr lang="en-US"/>
        </a:p>
      </dgm:t>
    </dgm:pt>
    <dgm:pt modelId="{ACD76B04-5A14-4852-A880-657D18866FF8}">
      <dgm:prSet/>
      <dgm:spPr>
        <a:solidFill>
          <a:srgbClr val="D0D2D3">
            <a:alpha val="90000"/>
          </a:srgbClr>
        </a:solidFill>
        <a:ln>
          <a:solidFill>
            <a:schemeClr val="tx1"/>
          </a:solidFill>
        </a:ln>
      </dgm:spPr>
      <dgm:t>
        <a:bodyPr/>
        <a:lstStyle/>
        <a:p>
          <a:r>
            <a:rPr lang="en-US" b="1" dirty="0">
              <a:solidFill>
                <a:srgbClr val="000000"/>
              </a:solidFill>
            </a:rPr>
            <a:t>Determine how the student will participate in assessment</a:t>
          </a:r>
        </a:p>
      </dgm:t>
    </dgm:pt>
    <dgm:pt modelId="{D1E3B5F9-289F-4D2F-81D7-1355C8E8281C}" type="parTrans" cxnId="{1CA0FCFF-4555-485A-B521-65D3DB6B1CC4}">
      <dgm:prSet/>
      <dgm:spPr/>
      <dgm:t>
        <a:bodyPr/>
        <a:lstStyle/>
        <a:p>
          <a:endParaRPr lang="en-US"/>
        </a:p>
      </dgm:t>
    </dgm:pt>
    <dgm:pt modelId="{EBBA5AED-1FB1-4E76-9FAD-B880946C68D5}" type="sibTrans" cxnId="{1CA0FCFF-4555-485A-B521-65D3DB6B1CC4}">
      <dgm:prSet/>
      <dgm:spPr/>
      <dgm:t>
        <a:bodyPr/>
        <a:lstStyle/>
        <a:p>
          <a:endParaRPr lang="en-US"/>
        </a:p>
      </dgm:t>
    </dgm:pt>
    <dgm:pt modelId="{47B2BEB5-24CB-4CEC-A773-DF46CE37DFA6}" type="pres">
      <dgm:prSet presAssocID="{D7EB713F-8712-454A-8D8C-FEC36FDB3184}" presName="linearFlow" presStyleCnt="0">
        <dgm:presLayoutVars>
          <dgm:dir/>
          <dgm:animLvl val="lvl"/>
          <dgm:resizeHandles val="exact"/>
        </dgm:presLayoutVars>
      </dgm:prSet>
      <dgm:spPr/>
      <dgm:t>
        <a:bodyPr/>
        <a:lstStyle/>
        <a:p>
          <a:endParaRPr lang="en-US"/>
        </a:p>
      </dgm:t>
    </dgm:pt>
    <dgm:pt modelId="{49B52AD0-B9E4-4AAC-AF36-2F92E06E1653}" type="pres">
      <dgm:prSet presAssocID="{756A943A-8EBC-4EEA-B691-CB7D4EF9B42F}" presName="composite" presStyleCnt="0"/>
      <dgm:spPr/>
      <dgm:t>
        <a:bodyPr/>
        <a:lstStyle/>
        <a:p>
          <a:endParaRPr lang="en-US"/>
        </a:p>
      </dgm:t>
    </dgm:pt>
    <dgm:pt modelId="{78DE99F7-6DF7-416A-938B-CE2E99A076FB}" type="pres">
      <dgm:prSet presAssocID="{756A943A-8EBC-4EEA-B691-CB7D4EF9B42F}" presName="parentText" presStyleLbl="alignNode1" presStyleIdx="0" presStyleCnt="7">
        <dgm:presLayoutVars>
          <dgm:chMax val="1"/>
          <dgm:bulletEnabled val="1"/>
        </dgm:presLayoutVars>
      </dgm:prSet>
      <dgm:spPr/>
      <dgm:t>
        <a:bodyPr/>
        <a:lstStyle/>
        <a:p>
          <a:endParaRPr lang="en-US"/>
        </a:p>
      </dgm:t>
    </dgm:pt>
    <dgm:pt modelId="{DCAAF5B1-4F5A-4D1E-84C3-EB05EA42DD13}" type="pres">
      <dgm:prSet presAssocID="{756A943A-8EBC-4EEA-B691-CB7D4EF9B42F}" presName="descendantText" presStyleLbl="alignAcc1" presStyleIdx="0" presStyleCnt="7">
        <dgm:presLayoutVars>
          <dgm:bulletEnabled val="1"/>
        </dgm:presLayoutVars>
      </dgm:prSet>
      <dgm:spPr/>
      <dgm:t>
        <a:bodyPr/>
        <a:lstStyle/>
        <a:p>
          <a:endParaRPr lang="en-US"/>
        </a:p>
      </dgm:t>
    </dgm:pt>
    <dgm:pt modelId="{79D8F863-6E74-4210-9185-C37E0A51E335}" type="pres">
      <dgm:prSet presAssocID="{C3BA9A64-8A6C-419B-9989-7D1D47097EF3}" presName="sp" presStyleCnt="0"/>
      <dgm:spPr/>
      <dgm:t>
        <a:bodyPr/>
        <a:lstStyle/>
        <a:p>
          <a:endParaRPr lang="en-US"/>
        </a:p>
      </dgm:t>
    </dgm:pt>
    <dgm:pt modelId="{14EF4F94-C597-4F17-B4AE-045DEE1825E4}" type="pres">
      <dgm:prSet presAssocID="{FB979162-0F88-4190-8B8E-A520A07097EA}" presName="composite" presStyleCnt="0"/>
      <dgm:spPr/>
      <dgm:t>
        <a:bodyPr/>
        <a:lstStyle/>
        <a:p>
          <a:endParaRPr lang="en-US"/>
        </a:p>
      </dgm:t>
    </dgm:pt>
    <dgm:pt modelId="{F14DA9CE-F008-4AD7-B574-C0E6159058DB}" type="pres">
      <dgm:prSet presAssocID="{FB979162-0F88-4190-8B8E-A520A07097EA}" presName="parentText" presStyleLbl="alignNode1" presStyleIdx="1" presStyleCnt="7">
        <dgm:presLayoutVars>
          <dgm:chMax val="1"/>
          <dgm:bulletEnabled val="1"/>
        </dgm:presLayoutVars>
      </dgm:prSet>
      <dgm:spPr/>
      <dgm:t>
        <a:bodyPr/>
        <a:lstStyle/>
        <a:p>
          <a:endParaRPr lang="en-US"/>
        </a:p>
      </dgm:t>
    </dgm:pt>
    <dgm:pt modelId="{1C02062A-00C6-4AA6-9C01-DB234E3CEF0E}" type="pres">
      <dgm:prSet presAssocID="{FB979162-0F88-4190-8B8E-A520A07097EA}" presName="descendantText" presStyleLbl="alignAcc1" presStyleIdx="1" presStyleCnt="7">
        <dgm:presLayoutVars>
          <dgm:bulletEnabled val="1"/>
        </dgm:presLayoutVars>
      </dgm:prSet>
      <dgm:spPr/>
      <dgm:t>
        <a:bodyPr/>
        <a:lstStyle/>
        <a:p>
          <a:endParaRPr lang="en-US"/>
        </a:p>
      </dgm:t>
    </dgm:pt>
    <dgm:pt modelId="{75D2C1DC-068A-4921-A1F1-8BD0954CA218}" type="pres">
      <dgm:prSet presAssocID="{BBF51CEC-09A6-425C-A1B7-F9B9C035833D}" presName="sp" presStyleCnt="0"/>
      <dgm:spPr/>
      <dgm:t>
        <a:bodyPr/>
        <a:lstStyle/>
        <a:p>
          <a:endParaRPr lang="en-US"/>
        </a:p>
      </dgm:t>
    </dgm:pt>
    <dgm:pt modelId="{DAD6320C-5922-4E11-9708-104B0064EF20}" type="pres">
      <dgm:prSet presAssocID="{BBBB0361-6979-4405-9C1B-1A116EB62267}" presName="composite" presStyleCnt="0"/>
      <dgm:spPr/>
      <dgm:t>
        <a:bodyPr/>
        <a:lstStyle/>
        <a:p>
          <a:endParaRPr lang="en-US"/>
        </a:p>
      </dgm:t>
    </dgm:pt>
    <dgm:pt modelId="{3F03B27F-FC98-4A88-9802-31624D9C8A4C}" type="pres">
      <dgm:prSet presAssocID="{BBBB0361-6979-4405-9C1B-1A116EB62267}" presName="parentText" presStyleLbl="alignNode1" presStyleIdx="2" presStyleCnt="7">
        <dgm:presLayoutVars>
          <dgm:chMax val="1"/>
          <dgm:bulletEnabled val="1"/>
        </dgm:presLayoutVars>
      </dgm:prSet>
      <dgm:spPr/>
      <dgm:t>
        <a:bodyPr/>
        <a:lstStyle/>
        <a:p>
          <a:endParaRPr lang="en-US"/>
        </a:p>
      </dgm:t>
    </dgm:pt>
    <dgm:pt modelId="{234428B0-1196-4322-9F34-B65128EEC668}" type="pres">
      <dgm:prSet presAssocID="{BBBB0361-6979-4405-9C1B-1A116EB62267}" presName="descendantText" presStyleLbl="alignAcc1" presStyleIdx="2" presStyleCnt="7">
        <dgm:presLayoutVars>
          <dgm:bulletEnabled val="1"/>
        </dgm:presLayoutVars>
      </dgm:prSet>
      <dgm:spPr/>
      <dgm:t>
        <a:bodyPr/>
        <a:lstStyle/>
        <a:p>
          <a:endParaRPr lang="en-US"/>
        </a:p>
      </dgm:t>
    </dgm:pt>
    <dgm:pt modelId="{8C193698-D8FA-46C5-8406-D66FC15F17DD}" type="pres">
      <dgm:prSet presAssocID="{78AE990A-78C1-449D-94E5-A6E290857F0F}" presName="sp" presStyleCnt="0"/>
      <dgm:spPr/>
      <dgm:t>
        <a:bodyPr/>
        <a:lstStyle/>
        <a:p>
          <a:endParaRPr lang="en-US"/>
        </a:p>
      </dgm:t>
    </dgm:pt>
    <dgm:pt modelId="{B506FD89-9AEA-4099-8095-670A507470AF}" type="pres">
      <dgm:prSet presAssocID="{0D4D29DA-077A-4B6D-831A-9AB30020EFE8}" presName="composite" presStyleCnt="0"/>
      <dgm:spPr/>
      <dgm:t>
        <a:bodyPr/>
        <a:lstStyle/>
        <a:p>
          <a:endParaRPr lang="en-US"/>
        </a:p>
      </dgm:t>
    </dgm:pt>
    <dgm:pt modelId="{20E92BD4-2B29-4E2C-AA86-16273C8DDEB8}" type="pres">
      <dgm:prSet presAssocID="{0D4D29DA-077A-4B6D-831A-9AB30020EFE8}" presName="parentText" presStyleLbl="alignNode1" presStyleIdx="3" presStyleCnt="7">
        <dgm:presLayoutVars>
          <dgm:chMax val="1"/>
          <dgm:bulletEnabled val="1"/>
        </dgm:presLayoutVars>
      </dgm:prSet>
      <dgm:spPr/>
      <dgm:t>
        <a:bodyPr/>
        <a:lstStyle/>
        <a:p>
          <a:endParaRPr lang="en-US"/>
        </a:p>
      </dgm:t>
    </dgm:pt>
    <dgm:pt modelId="{8C6F2CB7-03B9-42A6-A123-A57CE5D8BB5C}" type="pres">
      <dgm:prSet presAssocID="{0D4D29DA-077A-4B6D-831A-9AB30020EFE8}" presName="descendantText" presStyleLbl="alignAcc1" presStyleIdx="3" presStyleCnt="7">
        <dgm:presLayoutVars>
          <dgm:bulletEnabled val="1"/>
        </dgm:presLayoutVars>
      </dgm:prSet>
      <dgm:spPr/>
      <dgm:t>
        <a:bodyPr/>
        <a:lstStyle/>
        <a:p>
          <a:endParaRPr lang="en-US"/>
        </a:p>
      </dgm:t>
    </dgm:pt>
    <dgm:pt modelId="{D9897483-B149-4F10-B672-5F8F8565A083}" type="pres">
      <dgm:prSet presAssocID="{0A82668F-A713-4F18-AD7F-CDFB255D5EC9}" presName="sp" presStyleCnt="0"/>
      <dgm:spPr/>
      <dgm:t>
        <a:bodyPr/>
        <a:lstStyle/>
        <a:p>
          <a:endParaRPr lang="en-US"/>
        </a:p>
      </dgm:t>
    </dgm:pt>
    <dgm:pt modelId="{D6BD3CE6-13C6-42F9-A2B4-9A1E5373B726}" type="pres">
      <dgm:prSet presAssocID="{501CAB0C-59E3-482A-86CB-D95C188955DB}" presName="composite" presStyleCnt="0"/>
      <dgm:spPr/>
      <dgm:t>
        <a:bodyPr/>
        <a:lstStyle/>
        <a:p>
          <a:endParaRPr lang="en-US"/>
        </a:p>
      </dgm:t>
    </dgm:pt>
    <dgm:pt modelId="{B6A5C888-01AD-4048-98E7-566D34AF6F76}" type="pres">
      <dgm:prSet presAssocID="{501CAB0C-59E3-482A-86CB-D95C188955DB}" presName="parentText" presStyleLbl="alignNode1" presStyleIdx="4" presStyleCnt="7">
        <dgm:presLayoutVars>
          <dgm:chMax val="1"/>
          <dgm:bulletEnabled val="1"/>
        </dgm:presLayoutVars>
      </dgm:prSet>
      <dgm:spPr/>
      <dgm:t>
        <a:bodyPr/>
        <a:lstStyle/>
        <a:p>
          <a:endParaRPr lang="en-US"/>
        </a:p>
      </dgm:t>
    </dgm:pt>
    <dgm:pt modelId="{198A0B5F-330D-4861-B841-5979875FF489}" type="pres">
      <dgm:prSet presAssocID="{501CAB0C-59E3-482A-86CB-D95C188955DB}" presName="descendantText" presStyleLbl="alignAcc1" presStyleIdx="4" presStyleCnt="7" custLinFactNeighborX="126" custLinFactNeighborY="1122">
        <dgm:presLayoutVars>
          <dgm:bulletEnabled val="1"/>
        </dgm:presLayoutVars>
      </dgm:prSet>
      <dgm:spPr/>
      <dgm:t>
        <a:bodyPr/>
        <a:lstStyle/>
        <a:p>
          <a:endParaRPr lang="en-US"/>
        </a:p>
      </dgm:t>
    </dgm:pt>
    <dgm:pt modelId="{C4A6DEE8-8CB3-48AB-85AC-E02F26AF6FB8}" type="pres">
      <dgm:prSet presAssocID="{B0503B11-BBF3-4B80-A5D1-5E62972B6981}" presName="sp" presStyleCnt="0"/>
      <dgm:spPr/>
      <dgm:t>
        <a:bodyPr/>
        <a:lstStyle/>
        <a:p>
          <a:endParaRPr lang="en-US"/>
        </a:p>
      </dgm:t>
    </dgm:pt>
    <dgm:pt modelId="{BCD5D103-E159-4676-BB8E-6A498C5EF364}" type="pres">
      <dgm:prSet presAssocID="{80363519-CA89-4BC2-86FA-37F471248B6B}" presName="composite" presStyleCnt="0"/>
      <dgm:spPr/>
      <dgm:t>
        <a:bodyPr/>
        <a:lstStyle/>
        <a:p>
          <a:endParaRPr lang="en-US"/>
        </a:p>
      </dgm:t>
    </dgm:pt>
    <dgm:pt modelId="{DA7EA044-438E-456E-ADFC-0ABB2792A001}" type="pres">
      <dgm:prSet presAssocID="{80363519-CA89-4BC2-86FA-37F471248B6B}" presName="parentText" presStyleLbl="alignNode1" presStyleIdx="5" presStyleCnt="7">
        <dgm:presLayoutVars>
          <dgm:chMax val="1"/>
          <dgm:bulletEnabled val="1"/>
        </dgm:presLayoutVars>
      </dgm:prSet>
      <dgm:spPr/>
      <dgm:t>
        <a:bodyPr/>
        <a:lstStyle/>
        <a:p>
          <a:endParaRPr lang="en-US"/>
        </a:p>
      </dgm:t>
    </dgm:pt>
    <dgm:pt modelId="{C75E802D-E7D6-4183-9421-02C5E75CDB15}" type="pres">
      <dgm:prSet presAssocID="{80363519-CA89-4BC2-86FA-37F471248B6B}" presName="descendantText" presStyleLbl="alignAcc1" presStyleIdx="5" presStyleCnt="7">
        <dgm:presLayoutVars>
          <dgm:bulletEnabled val="1"/>
        </dgm:presLayoutVars>
      </dgm:prSet>
      <dgm:spPr/>
      <dgm:t>
        <a:bodyPr/>
        <a:lstStyle/>
        <a:p>
          <a:endParaRPr lang="en-US"/>
        </a:p>
      </dgm:t>
    </dgm:pt>
    <dgm:pt modelId="{65EF9B8E-CA95-42BC-9CDD-C6A9055147AC}" type="pres">
      <dgm:prSet presAssocID="{61331C43-3B07-4331-9508-9C9EC39494CE}" presName="sp" presStyleCnt="0"/>
      <dgm:spPr/>
      <dgm:t>
        <a:bodyPr/>
        <a:lstStyle/>
        <a:p>
          <a:endParaRPr lang="en-US"/>
        </a:p>
      </dgm:t>
    </dgm:pt>
    <dgm:pt modelId="{2241E682-E95B-4D9F-99F8-C23D395D8D5A}" type="pres">
      <dgm:prSet presAssocID="{47A9024D-62C9-46CA-B0AF-9325FA471794}" presName="composite" presStyleCnt="0"/>
      <dgm:spPr/>
      <dgm:t>
        <a:bodyPr/>
        <a:lstStyle/>
        <a:p>
          <a:endParaRPr lang="en-US"/>
        </a:p>
      </dgm:t>
    </dgm:pt>
    <dgm:pt modelId="{8C55F3B8-77B7-4859-AAEA-CBF63FBD2333}" type="pres">
      <dgm:prSet presAssocID="{47A9024D-62C9-46CA-B0AF-9325FA471794}" presName="parentText" presStyleLbl="alignNode1" presStyleIdx="6" presStyleCnt="7">
        <dgm:presLayoutVars>
          <dgm:chMax val="1"/>
          <dgm:bulletEnabled val="1"/>
        </dgm:presLayoutVars>
      </dgm:prSet>
      <dgm:spPr/>
      <dgm:t>
        <a:bodyPr/>
        <a:lstStyle/>
        <a:p>
          <a:endParaRPr lang="en-US"/>
        </a:p>
      </dgm:t>
    </dgm:pt>
    <dgm:pt modelId="{F20E7395-7A11-45A0-A1E5-B2236B45B887}" type="pres">
      <dgm:prSet presAssocID="{47A9024D-62C9-46CA-B0AF-9325FA471794}" presName="descendantText" presStyleLbl="alignAcc1" presStyleIdx="6" presStyleCnt="7">
        <dgm:presLayoutVars>
          <dgm:bulletEnabled val="1"/>
        </dgm:presLayoutVars>
      </dgm:prSet>
      <dgm:spPr/>
      <dgm:t>
        <a:bodyPr/>
        <a:lstStyle/>
        <a:p>
          <a:endParaRPr lang="en-US"/>
        </a:p>
      </dgm:t>
    </dgm:pt>
  </dgm:ptLst>
  <dgm:cxnLst>
    <dgm:cxn modelId="{CEB30056-139E-4F9A-8D9D-7C8D468BB4D4}" srcId="{D7EB713F-8712-454A-8D8C-FEC36FDB3184}" destId="{756A943A-8EBC-4EEA-B691-CB7D4EF9B42F}" srcOrd="0" destOrd="0" parTransId="{6C87924B-F0A3-4D6D-AD9B-B45DF713F09B}" sibTransId="{C3BA9A64-8A6C-419B-9989-7D1D47097EF3}"/>
    <dgm:cxn modelId="{3840FDF1-3D82-4288-965B-538F969979DF}" type="presOf" srcId="{371E03E6-0237-4B92-82C7-20AE161D494E}" destId="{1C02062A-00C6-4AA6-9C01-DB234E3CEF0E}" srcOrd="0" destOrd="0" presId="urn:microsoft.com/office/officeart/2005/8/layout/chevron2"/>
    <dgm:cxn modelId="{628FDE25-A27D-4160-A508-82D875E73757}" srcId="{BBBB0361-6979-4405-9C1B-1A116EB62267}" destId="{16675063-7EC6-4D91-89A1-834AB6A0E686}" srcOrd="0" destOrd="0" parTransId="{AD6BBF27-124E-4728-9DF3-A5B9973D3C91}" sibTransId="{AF350E38-0FCB-48CA-97F8-B6F85997378E}"/>
    <dgm:cxn modelId="{9C5833D9-8779-4E04-B4A1-0BC7A493F9EC}" srcId="{D7EB713F-8712-454A-8D8C-FEC36FDB3184}" destId="{501CAB0C-59E3-482A-86CB-D95C188955DB}" srcOrd="4" destOrd="0" parTransId="{4B13359A-15F0-4FCC-B4AF-293ABCC1E32F}" sibTransId="{B0503B11-BBF3-4B80-A5D1-5E62972B6981}"/>
    <dgm:cxn modelId="{82D6F9DD-3812-4FDC-B3C8-766D4C6F49A7}" srcId="{D7EB713F-8712-454A-8D8C-FEC36FDB3184}" destId="{80363519-CA89-4BC2-86FA-37F471248B6B}" srcOrd="5" destOrd="0" parTransId="{D589319E-9374-4CD9-85C8-475135438C34}" sibTransId="{61331C43-3B07-4331-9508-9C9EC39494CE}"/>
    <dgm:cxn modelId="{E8FA3BF4-5BA3-4B09-B175-F45FEEA03AA0}" srcId="{FB979162-0F88-4190-8B8E-A520A07097EA}" destId="{371E03E6-0237-4B92-82C7-20AE161D494E}" srcOrd="0" destOrd="0" parTransId="{4C12EC50-01A5-4649-A20C-39F5A34E47CF}" sibTransId="{E56AD1AF-862E-49B1-BC32-4DE9384D9621}"/>
    <dgm:cxn modelId="{5458A662-5ED6-41D7-9279-1BE606E93A59}" srcId="{0D4D29DA-077A-4B6D-831A-9AB30020EFE8}" destId="{F87A8D1B-D3EE-4404-B03E-CBF799855874}" srcOrd="0" destOrd="0" parTransId="{6E596ED9-14E2-4C69-BA29-B6F1471F7BFA}" sibTransId="{30F2847C-E166-464E-A424-CAD301B511EE}"/>
    <dgm:cxn modelId="{E254304C-5414-47A9-90F7-A40EEEF6DC50}" srcId="{D7EB713F-8712-454A-8D8C-FEC36FDB3184}" destId="{BBBB0361-6979-4405-9C1B-1A116EB62267}" srcOrd="2" destOrd="0" parTransId="{793B2DB7-0F30-41E4-86DD-CC82C76734FE}" sibTransId="{78AE990A-78C1-449D-94E5-A6E290857F0F}"/>
    <dgm:cxn modelId="{1A6136EB-6480-4BA6-961E-FE9BD08A862C}" type="presOf" srcId="{756A943A-8EBC-4EEA-B691-CB7D4EF9B42F}" destId="{78DE99F7-6DF7-416A-938B-CE2E99A076FB}" srcOrd="0" destOrd="0" presId="urn:microsoft.com/office/officeart/2005/8/layout/chevron2"/>
    <dgm:cxn modelId="{9B7064AD-38AD-4E08-9CE3-ECD546F9C36D}" srcId="{756A943A-8EBC-4EEA-B691-CB7D4EF9B42F}" destId="{CABB136B-4089-40E8-8A6C-F779D13EF13B}" srcOrd="0" destOrd="0" parTransId="{017A7ED4-5037-4337-B826-60988DACA82B}" sibTransId="{6918ECB1-F152-4201-A001-2CCB1F8C67A4}"/>
    <dgm:cxn modelId="{E6DE4635-DF24-40CA-97E1-1D57AD9CB8BE}" type="presOf" srcId="{D7EB713F-8712-454A-8D8C-FEC36FDB3184}" destId="{47B2BEB5-24CB-4CEC-A773-DF46CE37DFA6}" srcOrd="0" destOrd="0" presId="urn:microsoft.com/office/officeart/2005/8/layout/chevron2"/>
    <dgm:cxn modelId="{0D812A88-7F47-4273-8331-D5FE6BEA64FB}" type="presOf" srcId="{80363519-CA89-4BC2-86FA-37F471248B6B}" destId="{DA7EA044-438E-456E-ADFC-0ABB2792A001}" srcOrd="0" destOrd="0" presId="urn:microsoft.com/office/officeart/2005/8/layout/chevron2"/>
    <dgm:cxn modelId="{C996FCEA-5DD9-4D33-944C-99FCB1742B98}" type="presOf" srcId="{FB979162-0F88-4190-8B8E-A520A07097EA}" destId="{F14DA9CE-F008-4AD7-B574-C0E6159058DB}" srcOrd="0" destOrd="0" presId="urn:microsoft.com/office/officeart/2005/8/layout/chevron2"/>
    <dgm:cxn modelId="{FA39708E-E8BB-4037-8F3E-B8B3E7DA8271}" srcId="{D7EB713F-8712-454A-8D8C-FEC36FDB3184}" destId="{0D4D29DA-077A-4B6D-831A-9AB30020EFE8}" srcOrd="3" destOrd="0" parTransId="{53804857-EFEC-4B9D-95E5-FD146F88B183}" sibTransId="{0A82668F-A713-4F18-AD7F-CDFB255D5EC9}"/>
    <dgm:cxn modelId="{D4B5862A-78C6-4B39-A85A-FE5DD018A977}" type="presOf" srcId="{0D4D29DA-077A-4B6D-831A-9AB30020EFE8}" destId="{20E92BD4-2B29-4E2C-AA86-16273C8DDEB8}" srcOrd="0" destOrd="0" presId="urn:microsoft.com/office/officeart/2005/8/layout/chevron2"/>
    <dgm:cxn modelId="{C2566488-D510-4D69-B093-E899C5A957D0}" type="presOf" srcId="{47A9024D-62C9-46CA-B0AF-9325FA471794}" destId="{8C55F3B8-77B7-4859-AAEA-CBF63FBD2333}" srcOrd="0" destOrd="0" presId="urn:microsoft.com/office/officeart/2005/8/layout/chevron2"/>
    <dgm:cxn modelId="{7F91A539-54A6-4ADF-890D-E48FA601EBE8}" type="presOf" srcId="{1CC7F4B3-2E56-41A8-801B-F0A9BB5EB59A}" destId="{C75E802D-E7D6-4183-9421-02C5E75CDB15}" srcOrd="0" destOrd="0" presId="urn:microsoft.com/office/officeart/2005/8/layout/chevron2"/>
    <dgm:cxn modelId="{3B0DE010-D34F-407E-B115-6869D74ABAE8}" srcId="{D7EB713F-8712-454A-8D8C-FEC36FDB3184}" destId="{47A9024D-62C9-46CA-B0AF-9325FA471794}" srcOrd="6" destOrd="0" parTransId="{CA48AC5C-B1E0-44F1-AEF4-765C76224F41}" sibTransId="{533F340D-9715-4224-A7ED-646612FB5C5A}"/>
    <dgm:cxn modelId="{5A1D2408-3A97-45AC-9FB7-1EC6AE0B9FB6}" type="presOf" srcId="{ACD76B04-5A14-4852-A880-657D18866FF8}" destId="{F20E7395-7A11-45A0-A1E5-B2236B45B887}" srcOrd="0" destOrd="0" presId="urn:microsoft.com/office/officeart/2005/8/layout/chevron2"/>
    <dgm:cxn modelId="{4D7D6C51-5EAB-494A-9FDF-C7104C73E67F}" type="presOf" srcId="{501CAB0C-59E3-482A-86CB-D95C188955DB}" destId="{B6A5C888-01AD-4048-98E7-566D34AF6F76}" srcOrd="0" destOrd="0" presId="urn:microsoft.com/office/officeart/2005/8/layout/chevron2"/>
    <dgm:cxn modelId="{96144761-D10C-43B1-87F1-F9030577BA05}" type="presOf" srcId="{CABB136B-4089-40E8-8A6C-F779D13EF13B}" destId="{DCAAF5B1-4F5A-4D1E-84C3-EB05EA42DD13}" srcOrd="0" destOrd="0" presId="urn:microsoft.com/office/officeart/2005/8/layout/chevron2"/>
    <dgm:cxn modelId="{5B346C3C-0751-4F0D-99E5-06E8ECA10AAE}" type="presOf" srcId="{16675063-7EC6-4D91-89A1-834AB6A0E686}" destId="{234428B0-1196-4322-9F34-B65128EEC668}" srcOrd="0" destOrd="0" presId="urn:microsoft.com/office/officeart/2005/8/layout/chevron2"/>
    <dgm:cxn modelId="{E9B41A97-0954-4407-82B0-FE8C1DBEE2E1}" type="presOf" srcId="{DB8FEDD8-4848-4DCF-A34F-958AB9609F4C}" destId="{198A0B5F-330D-4861-B841-5979875FF489}" srcOrd="0" destOrd="0" presId="urn:microsoft.com/office/officeart/2005/8/layout/chevron2"/>
    <dgm:cxn modelId="{1CA0FCFF-4555-485A-B521-65D3DB6B1CC4}" srcId="{47A9024D-62C9-46CA-B0AF-9325FA471794}" destId="{ACD76B04-5A14-4852-A880-657D18866FF8}" srcOrd="0" destOrd="0" parTransId="{D1E3B5F9-289F-4D2F-81D7-1355C8E8281C}" sibTransId="{EBBA5AED-1FB1-4E76-9FAD-B880946C68D5}"/>
    <dgm:cxn modelId="{45471F7C-6AA8-47EC-A461-D21F125293BA}" srcId="{D7EB713F-8712-454A-8D8C-FEC36FDB3184}" destId="{FB979162-0F88-4190-8B8E-A520A07097EA}" srcOrd="1" destOrd="0" parTransId="{5A1CA3DF-FDC7-4447-BF3F-4684C1AB4A59}" sibTransId="{BBF51CEC-09A6-425C-A1B7-F9B9C035833D}"/>
    <dgm:cxn modelId="{6E2BA677-0860-45FA-952D-C774614678F3}" srcId="{80363519-CA89-4BC2-86FA-37F471248B6B}" destId="{1CC7F4B3-2E56-41A8-801B-F0A9BB5EB59A}" srcOrd="0" destOrd="0" parTransId="{5A3EB9D8-EDA0-419E-99A2-FFE8826B8F8E}" sibTransId="{F0CA31F2-3A62-4F6D-9FF3-E9C76CD5E786}"/>
    <dgm:cxn modelId="{99A3D04E-C081-4C78-97AE-6EA64CB10573}" srcId="{501CAB0C-59E3-482A-86CB-D95C188955DB}" destId="{DB8FEDD8-4848-4DCF-A34F-958AB9609F4C}" srcOrd="0" destOrd="0" parTransId="{339047B8-261F-4BEA-B310-9A56800B031B}" sibTransId="{BF86F55C-57D6-4D34-B7DD-7B8A9E846B25}"/>
    <dgm:cxn modelId="{2D201318-3F99-401A-AA99-95786BDC3B7E}" type="presOf" srcId="{F87A8D1B-D3EE-4404-B03E-CBF799855874}" destId="{8C6F2CB7-03B9-42A6-A123-A57CE5D8BB5C}" srcOrd="0" destOrd="0" presId="urn:microsoft.com/office/officeart/2005/8/layout/chevron2"/>
    <dgm:cxn modelId="{07794E88-DD18-4847-9595-36E9C338937E}" type="presOf" srcId="{BBBB0361-6979-4405-9C1B-1A116EB62267}" destId="{3F03B27F-FC98-4A88-9802-31624D9C8A4C}" srcOrd="0" destOrd="0" presId="urn:microsoft.com/office/officeart/2005/8/layout/chevron2"/>
    <dgm:cxn modelId="{DE9D0899-CF00-462B-903C-9008814F1282}" type="presParOf" srcId="{47B2BEB5-24CB-4CEC-A773-DF46CE37DFA6}" destId="{49B52AD0-B9E4-4AAC-AF36-2F92E06E1653}" srcOrd="0" destOrd="0" presId="urn:microsoft.com/office/officeart/2005/8/layout/chevron2"/>
    <dgm:cxn modelId="{2B68E89B-BDB8-4CB4-9751-EDCA02FBA29E}" type="presParOf" srcId="{49B52AD0-B9E4-4AAC-AF36-2F92E06E1653}" destId="{78DE99F7-6DF7-416A-938B-CE2E99A076FB}" srcOrd="0" destOrd="0" presId="urn:microsoft.com/office/officeart/2005/8/layout/chevron2"/>
    <dgm:cxn modelId="{31CADECA-A9EB-47F4-87C3-4A8E649912C2}" type="presParOf" srcId="{49B52AD0-B9E4-4AAC-AF36-2F92E06E1653}" destId="{DCAAF5B1-4F5A-4D1E-84C3-EB05EA42DD13}" srcOrd="1" destOrd="0" presId="urn:microsoft.com/office/officeart/2005/8/layout/chevron2"/>
    <dgm:cxn modelId="{663E6EE5-BBB1-48BA-95DE-274C2A4034F0}" type="presParOf" srcId="{47B2BEB5-24CB-4CEC-A773-DF46CE37DFA6}" destId="{79D8F863-6E74-4210-9185-C37E0A51E335}" srcOrd="1" destOrd="0" presId="urn:microsoft.com/office/officeart/2005/8/layout/chevron2"/>
    <dgm:cxn modelId="{828976C9-9F4B-46F5-9764-6C98E32F0C44}" type="presParOf" srcId="{47B2BEB5-24CB-4CEC-A773-DF46CE37DFA6}" destId="{14EF4F94-C597-4F17-B4AE-045DEE1825E4}" srcOrd="2" destOrd="0" presId="urn:microsoft.com/office/officeart/2005/8/layout/chevron2"/>
    <dgm:cxn modelId="{7E056B86-E0FB-4E36-B10A-23EF4F8B670B}" type="presParOf" srcId="{14EF4F94-C597-4F17-B4AE-045DEE1825E4}" destId="{F14DA9CE-F008-4AD7-B574-C0E6159058DB}" srcOrd="0" destOrd="0" presId="urn:microsoft.com/office/officeart/2005/8/layout/chevron2"/>
    <dgm:cxn modelId="{B967D85F-71CD-4173-9366-917236C90FFD}" type="presParOf" srcId="{14EF4F94-C597-4F17-B4AE-045DEE1825E4}" destId="{1C02062A-00C6-4AA6-9C01-DB234E3CEF0E}" srcOrd="1" destOrd="0" presId="urn:microsoft.com/office/officeart/2005/8/layout/chevron2"/>
    <dgm:cxn modelId="{9A76B6E3-F652-4D93-AE64-6F1D18C33167}" type="presParOf" srcId="{47B2BEB5-24CB-4CEC-A773-DF46CE37DFA6}" destId="{75D2C1DC-068A-4921-A1F1-8BD0954CA218}" srcOrd="3" destOrd="0" presId="urn:microsoft.com/office/officeart/2005/8/layout/chevron2"/>
    <dgm:cxn modelId="{5FA86A9E-51DE-42A0-A034-105BDE7B1141}" type="presParOf" srcId="{47B2BEB5-24CB-4CEC-A773-DF46CE37DFA6}" destId="{DAD6320C-5922-4E11-9708-104B0064EF20}" srcOrd="4" destOrd="0" presId="urn:microsoft.com/office/officeart/2005/8/layout/chevron2"/>
    <dgm:cxn modelId="{B6648796-C99F-4ED5-9BC9-9EEFE3F686BB}" type="presParOf" srcId="{DAD6320C-5922-4E11-9708-104B0064EF20}" destId="{3F03B27F-FC98-4A88-9802-31624D9C8A4C}" srcOrd="0" destOrd="0" presId="urn:microsoft.com/office/officeart/2005/8/layout/chevron2"/>
    <dgm:cxn modelId="{E6DCB428-257E-48D4-A4EC-8E0DB4AC427E}" type="presParOf" srcId="{DAD6320C-5922-4E11-9708-104B0064EF20}" destId="{234428B0-1196-4322-9F34-B65128EEC668}" srcOrd="1" destOrd="0" presId="urn:microsoft.com/office/officeart/2005/8/layout/chevron2"/>
    <dgm:cxn modelId="{CFF85392-77E5-4403-BEDD-2F5E70425E83}" type="presParOf" srcId="{47B2BEB5-24CB-4CEC-A773-DF46CE37DFA6}" destId="{8C193698-D8FA-46C5-8406-D66FC15F17DD}" srcOrd="5" destOrd="0" presId="urn:microsoft.com/office/officeart/2005/8/layout/chevron2"/>
    <dgm:cxn modelId="{3CB99060-1AF7-47FD-95DA-07BE61F45DD1}" type="presParOf" srcId="{47B2BEB5-24CB-4CEC-A773-DF46CE37DFA6}" destId="{B506FD89-9AEA-4099-8095-670A507470AF}" srcOrd="6" destOrd="0" presId="urn:microsoft.com/office/officeart/2005/8/layout/chevron2"/>
    <dgm:cxn modelId="{00B7F81E-1199-4C2A-B859-694CFB5565D4}" type="presParOf" srcId="{B506FD89-9AEA-4099-8095-670A507470AF}" destId="{20E92BD4-2B29-4E2C-AA86-16273C8DDEB8}" srcOrd="0" destOrd="0" presId="urn:microsoft.com/office/officeart/2005/8/layout/chevron2"/>
    <dgm:cxn modelId="{7B63D8A3-7838-4522-9BFE-B98E0DE26C4A}" type="presParOf" srcId="{B506FD89-9AEA-4099-8095-670A507470AF}" destId="{8C6F2CB7-03B9-42A6-A123-A57CE5D8BB5C}" srcOrd="1" destOrd="0" presId="urn:microsoft.com/office/officeart/2005/8/layout/chevron2"/>
    <dgm:cxn modelId="{47BAF009-ED55-48C6-BC7E-4D0881FBAAC6}" type="presParOf" srcId="{47B2BEB5-24CB-4CEC-A773-DF46CE37DFA6}" destId="{D9897483-B149-4F10-B672-5F8F8565A083}" srcOrd="7" destOrd="0" presId="urn:microsoft.com/office/officeart/2005/8/layout/chevron2"/>
    <dgm:cxn modelId="{3015FAB8-E5B1-4B0A-A48E-FFBFE12B4D66}" type="presParOf" srcId="{47B2BEB5-24CB-4CEC-A773-DF46CE37DFA6}" destId="{D6BD3CE6-13C6-42F9-A2B4-9A1E5373B726}" srcOrd="8" destOrd="0" presId="urn:microsoft.com/office/officeart/2005/8/layout/chevron2"/>
    <dgm:cxn modelId="{9F4DD760-4893-4361-8316-432AEDF1E7F1}" type="presParOf" srcId="{D6BD3CE6-13C6-42F9-A2B4-9A1E5373B726}" destId="{B6A5C888-01AD-4048-98E7-566D34AF6F76}" srcOrd="0" destOrd="0" presId="urn:microsoft.com/office/officeart/2005/8/layout/chevron2"/>
    <dgm:cxn modelId="{42570C94-4028-47A4-81ED-5FFBE01C326F}" type="presParOf" srcId="{D6BD3CE6-13C6-42F9-A2B4-9A1E5373B726}" destId="{198A0B5F-330D-4861-B841-5979875FF489}" srcOrd="1" destOrd="0" presId="urn:microsoft.com/office/officeart/2005/8/layout/chevron2"/>
    <dgm:cxn modelId="{0049B8E4-F9B6-4834-BE68-8FF6DF9670DE}" type="presParOf" srcId="{47B2BEB5-24CB-4CEC-A773-DF46CE37DFA6}" destId="{C4A6DEE8-8CB3-48AB-85AC-E02F26AF6FB8}" srcOrd="9" destOrd="0" presId="urn:microsoft.com/office/officeart/2005/8/layout/chevron2"/>
    <dgm:cxn modelId="{D040D4FD-BB2C-42ED-A831-2FA0D2F96A41}" type="presParOf" srcId="{47B2BEB5-24CB-4CEC-A773-DF46CE37DFA6}" destId="{BCD5D103-E159-4676-BB8E-6A498C5EF364}" srcOrd="10" destOrd="0" presId="urn:microsoft.com/office/officeart/2005/8/layout/chevron2"/>
    <dgm:cxn modelId="{2AC27B33-FDD8-4843-AE48-2D84D2400E11}" type="presParOf" srcId="{BCD5D103-E159-4676-BB8E-6A498C5EF364}" destId="{DA7EA044-438E-456E-ADFC-0ABB2792A001}" srcOrd="0" destOrd="0" presId="urn:microsoft.com/office/officeart/2005/8/layout/chevron2"/>
    <dgm:cxn modelId="{6D788BC6-00CC-441F-B75B-61C5C7512A53}" type="presParOf" srcId="{BCD5D103-E159-4676-BB8E-6A498C5EF364}" destId="{C75E802D-E7D6-4183-9421-02C5E75CDB15}" srcOrd="1" destOrd="0" presId="urn:microsoft.com/office/officeart/2005/8/layout/chevron2"/>
    <dgm:cxn modelId="{EE0A39BC-4651-49AF-B302-3847B45480D0}" type="presParOf" srcId="{47B2BEB5-24CB-4CEC-A773-DF46CE37DFA6}" destId="{65EF9B8E-CA95-42BC-9CDD-C6A9055147AC}" srcOrd="11" destOrd="0" presId="urn:microsoft.com/office/officeart/2005/8/layout/chevron2"/>
    <dgm:cxn modelId="{800323B3-DB27-4E15-9751-C6F48AF2EB4F}" type="presParOf" srcId="{47B2BEB5-24CB-4CEC-A773-DF46CE37DFA6}" destId="{2241E682-E95B-4D9F-99F8-C23D395D8D5A}" srcOrd="12" destOrd="0" presId="urn:microsoft.com/office/officeart/2005/8/layout/chevron2"/>
    <dgm:cxn modelId="{DE09875D-0F2B-4D86-BAE9-BBCFF061D2EF}" type="presParOf" srcId="{2241E682-E95B-4D9F-99F8-C23D395D8D5A}" destId="{8C55F3B8-77B7-4859-AAEA-CBF63FBD2333}" srcOrd="0" destOrd="0" presId="urn:microsoft.com/office/officeart/2005/8/layout/chevron2"/>
    <dgm:cxn modelId="{158D4AD3-F906-4356-9E14-4AE467A0E75F}" type="presParOf" srcId="{2241E682-E95B-4D9F-99F8-C23D395D8D5A}" destId="{F20E7395-7A11-45A0-A1E5-B2236B45B887}" srcOrd="1" destOrd="0" presId="urn:microsoft.com/office/officeart/2005/8/layout/chevron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B7D860-852E-425A-8275-8FBDADAF139C}"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10374F03-6AB1-4F41-9D6E-2DB93405D597}">
      <dgm:prSet phldrT="[Text]" custT="1"/>
      <dgm:spPr/>
      <dgm:t>
        <a:bodyPr/>
        <a:lstStyle/>
        <a:p>
          <a:r>
            <a:rPr lang="en-US" sz="1800" b="1" dirty="0" smtClean="0">
              <a:solidFill>
                <a:schemeClr val="bg1"/>
              </a:solidFill>
            </a:rPr>
            <a:t>Designing First Best Instruction</a:t>
          </a:r>
        </a:p>
      </dgm:t>
    </dgm:pt>
    <dgm:pt modelId="{40700351-DCBF-447F-A933-EAEDC50CFDBD}" type="parTrans" cxnId="{56E21F24-FC25-4972-B875-FFFA17C247F1}">
      <dgm:prSet/>
      <dgm:spPr/>
      <dgm:t>
        <a:bodyPr/>
        <a:lstStyle/>
        <a:p>
          <a:endParaRPr lang="en-US">
            <a:solidFill>
              <a:schemeClr val="bg2">
                <a:lumMod val="20000"/>
                <a:lumOff val="80000"/>
              </a:schemeClr>
            </a:solidFill>
          </a:endParaRPr>
        </a:p>
      </dgm:t>
    </dgm:pt>
    <dgm:pt modelId="{CA5317F8-4436-418B-A83C-AEA8A9AE3E80}" type="sibTrans" cxnId="{56E21F24-FC25-4972-B875-FFFA17C247F1}">
      <dgm:prSet/>
      <dgm:spPr/>
      <dgm:t>
        <a:bodyPr/>
        <a:lstStyle/>
        <a:p>
          <a:endParaRPr lang="en-US">
            <a:solidFill>
              <a:schemeClr val="bg2">
                <a:lumMod val="20000"/>
                <a:lumOff val="80000"/>
              </a:schemeClr>
            </a:solidFill>
          </a:endParaRPr>
        </a:p>
      </dgm:t>
    </dgm:pt>
    <dgm:pt modelId="{1C708140-7042-4EA7-B632-1FB3DC0BD494}">
      <dgm:prSet phldrT="[Text]" custT="1"/>
      <dgm:spPr/>
      <dgm:t>
        <a:bodyPr/>
        <a:lstStyle/>
        <a:p>
          <a:r>
            <a:rPr lang="en-US" sz="1800" b="1" dirty="0" smtClean="0">
              <a:solidFill>
                <a:schemeClr val="bg2">
                  <a:lumMod val="20000"/>
                  <a:lumOff val="80000"/>
                </a:schemeClr>
              </a:solidFill>
            </a:rPr>
            <a:t>Accessible </a:t>
          </a:r>
          <a:r>
            <a:rPr lang="en-US" sz="1600" b="1" dirty="0" smtClean="0">
              <a:solidFill>
                <a:schemeClr val="bg2">
                  <a:lumMod val="20000"/>
                  <a:lumOff val="80000"/>
                </a:schemeClr>
              </a:solidFill>
            </a:rPr>
            <a:t>Educational </a:t>
          </a:r>
          <a:r>
            <a:rPr lang="en-US" sz="1800" b="1" dirty="0" smtClean="0">
              <a:solidFill>
                <a:schemeClr val="bg2">
                  <a:lumMod val="20000"/>
                  <a:lumOff val="80000"/>
                </a:schemeClr>
              </a:solidFill>
            </a:rPr>
            <a:t>Materials</a:t>
          </a:r>
          <a:endParaRPr lang="en-US" sz="1800" b="1" dirty="0">
            <a:solidFill>
              <a:schemeClr val="bg2">
                <a:lumMod val="20000"/>
                <a:lumOff val="80000"/>
              </a:schemeClr>
            </a:solidFill>
          </a:endParaRPr>
        </a:p>
      </dgm:t>
    </dgm:pt>
    <dgm:pt modelId="{C5368315-1C57-4CFB-8164-97888BA3876B}" type="parTrans" cxnId="{92EE4BD2-AEC2-46A0-B9E7-6E0AEA678876}">
      <dgm:prSet/>
      <dgm:spPr/>
      <dgm:t>
        <a:bodyPr/>
        <a:lstStyle/>
        <a:p>
          <a:endParaRPr lang="en-US">
            <a:solidFill>
              <a:schemeClr val="bg2">
                <a:lumMod val="20000"/>
                <a:lumOff val="80000"/>
              </a:schemeClr>
            </a:solidFill>
          </a:endParaRPr>
        </a:p>
      </dgm:t>
    </dgm:pt>
    <dgm:pt modelId="{A9FB7897-9B59-4E77-925B-60AAEE859FC9}" type="sibTrans" cxnId="{92EE4BD2-AEC2-46A0-B9E7-6E0AEA678876}">
      <dgm:prSet/>
      <dgm:spPr/>
      <dgm:t>
        <a:bodyPr/>
        <a:lstStyle/>
        <a:p>
          <a:endParaRPr lang="en-US">
            <a:solidFill>
              <a:schemeClr val="bg2">
                <a:lumMod val="20000"/>
                <a:lumOff val="80000"/>
              </a:schemeClr>
            </a:solidFill>
          </a:endParaRPr>
        </a:p>
      </dgm:t>
    </dgm:pt>
    <dgm:pt modelId="{9E64FDBC-7C2B-4AD6-8314-5C105E6FA667}">
      <dgm:prSet phldrT="[Text]" custT="1"/>
      <dgm:spPr/>
      <dgm:t>
        <a:bodyPr/>
        <a:lstStyle/>
        <a:p>
          <a:r>
            <a:rPr lang="en-US" sz="2100" b="1" i="1" dirty="0" smtClean="0">
              <a:solidFill>
                <a:schemeClr val="bg2">
                  <a:lumMod val="20000"/>
                  <a:lumOff val="80000"/>
                </a:schemeClr>
              </a:solidFill>
            </a:rPr>
            <a:t>Standards Survey</a:t>
          </a:r>
          <a:endParaRPr lang="en-US" sz="2100" dirty="0">
            <a:solidFill>
              <a:schemeClr val="bg2">
                <a:lumMod val="20000"/>
                <a:lumOff val="80000"/>
              </a:schemeClr>
            </a:solidFill>
          </a:endParaRPr>
        </a:p>
      </dgm:t>
    </dgm:pt>
    <dgm:pt modelId="{E68216F8-100A-49C7-BDB5-7F1521665FE9}" type="parTrans" cxnId="{1CB0C8A0-3E72-4DAB-8EAE-298B7271D167}">
      <dgm:prSet/>
      <dgm:spPr/>
      <dgm:t>
        <a:bodyPr/>
        <a:lstStyle/>
        <a:p>
          <a:endParaRPr lang="en-US">
            <a:solidFill>
              <a:schemeClr val="bg2">
                <a:lumMod val="20000"/>
                <a:lumOff val="80000"/>
              </a:schemeClr>
            </a:solidFill>
          </a:endParaRPr>
        </a:p>
      </dgm:t>
    </dgm:pt>
    <dgm:pt modelId="{7CB27B04-869C-4117-BA26-468A66D00227}" type="sibTrans" cxnId="{1CB0C8A0-3E72-4DAB-8EAE-298B7271D167}">
      <dgm:prSet/>
      <dgm:spPr/>
      <dgm:t>
        <a:bodyPr/>
        <a:lstStyle/>
        <a:p>
          <a:endParaRPr lang="en-US">
            <a:solidFill>
              <a:schemeClr val="bg2">
                <a:lumMod val="20000"/>
                <a:lumOff val="80000"/>
              </a:schemeClr>
            </a:solidFill>
          </a:endParaRPr>
        </a:p>
      </dgm:t>
    </dgm:pt>
    <dgm:pt modelId="{D917C84A-578E-458E-BFC2-29752003820F}">
      <dgm:prSet custT="1"/>
      <dgm:spPr/>
      <dgm:t>
        <a:bodyPr/>
        <a:lstStyle/>
        <a:p>
          <a:r>
            <a:rPr lang="en-US" sz="2000" b="1" dirty="0" smtClean="0">
              <a:solidFill>
                <a:schemeClr val="bg1"/>
              </a:solidFill>
            </a:rPr>
            <a:t>Overview     Seven  Step Process</a:t>
          </a:r>
          <a:endParaRPr lang="en-US" sz="2000" b="1" dirty="0">
            <a:solidFill>
              <a:schemeClr val="bg1"/>
            </a:solidFill>
          </a:endParaRPr>
        </a:p>
      </dgm:t>
    </dgm:pt>
    <dgm:pt modelId="{8344C5C5-2913-406D-BD58-AB984D141829}" type="parTrans" cxnId="{FC6C1073-3A98-44EA-9A25-477A8C46263D}">
      <dgm:prSet/>
      <dgm:spPr/>
      <dgm:t>
        <a:bodyPr/>
        <a:lstStyle/>
        <a:p>
          <a:endParaRPr lang="en-US">
            <a:solidFill>
              <a:schemeClr val="bg2">
                <a:lumMod val="20000"/>
                <a:lumOff val="80000"/>
              </a:schemeClr>
            </a:solidFill>
          </a:endParaRPr>
        </a:p>
      </dgm:t>
    </dgm:pt>
    <dgm:pt modelId="{4A7D96CE-4BAA-435C-8C30-A7C9FD373AB1}" type="sibTrans" cxnId="{FC6C1073-3A98-44EA-9A25-477A8C46263D}">
      <dgm:prSet/>
      <dgm:spPr/>
      <dgm:t>
        <a:bodyPr/>
        <a:lstStyle/>
        <a:p>
          <a:endParaRPr lang="en-US">
            <a:solidFill>
              <a:schemeClr val="bg2">
                <a:lumMod val="20000"/>
                <a:lumOff val="80000"/>
              </a:schemeClr>
            </a:solidFill>
          </a:endParaRPr>
        </a:p>
      </dgm:t>
    </dgm:pt>
    <dgm:pt modelId="{CFE00798-E25F-4DC7-A312-9673B29D0193}">
      <dgm:prSet custT="1"/>
      <dgm:spPr/>
      <dgm:t>
        <a:bodyPr/>
        <a:lstStyle/>
        <a:p>
          <a:r>
            <a:rPr lang="en-US" sz="1800" b="1" smtClean="0">
              <a:solidFill>
                <a:schemeClr val="bg2">
                  <a:lumMod val="20000"/>
                  <a:lumOff val="80000"/>
                </a:schemeClr>
              </a:solidFill>
            </a:rPr>
            <a:t>Terminology</a:t>
          </a:r>
          <a:endParaRPr lang="en-US" sz="1800"/>
        </a:p>
      </dgm:t>
    </dgm:pt>
    <dgm:pt modelId="{C61788E6-F586-421E-83DC-F99C29BBDB13}" type="parTrans" cxnId="{C59A554A-0F56-4DC7-BB14-D91E13700F35}">
      <dgm:prSet/>
      <dgm:spPr/>
      <dgm:t>
        <a:bodyPr/>
        <a:lstStyle/>
        <a:p>
          <a:endParaRPr lang="en-US"/>
        </a:p>
      </dgm:t>
    </dgm:pt>
    <dgm:pt modelId="{C6B53712-A6BC-4D87-A163-7734123DD92D}" type="sibTrans" cxnId="{C59A554A-0F56-4DC7-BB14-D91E13700F35}">
      <dgm:prSet/>
      <dgm:spPr/>
      <dgm:t>
        <a:bodyPr/>
        <a:lstStyle/>
        <a:p>
          <a:endParaRPr lang="en-US"/>
        </a:p>
      </dgm:t>
    </dgm:pt>
    <dgm:pt modelId="{8EB57766-6C40-4CB2-887D-F61E2DC1D61A}" type="pres">
      <dgm:prSet presAssocID="{7AB7D860-852E-425A-8275-8FBDADAF139C}" presName="CompostProcess" presStyleCnt="0">
        <dgm:presLayoutVars>
          <dgm:dir/>
          <dgm:resizeHandles val="exact"/>
        </dgm:presLayoutVars>
      </dgm:prSet>
      <dgm:spPr/>
      <dgm:t>
        <a:bodyPr/>
        <a:lstStyle/>
        <a:p>
          <a:endParaRPr lang="en-US"/>
        </a:p>
      </dgm:t>
    </dgm:pt>
    <dgm:pt modelId="{9BCB87A8-098F-4EC7-8C28-87CD05CE908C}" type="pres">
      <dgm:prSet presAssocID="{7AB7D860-852E-425A-8275-8FBDADAF139C}" presName="arrow" presStyleLbl="bgShp" presStyleIdx="0" presStyleCnt="1" custLinFactNeighborX="711"/>
      <dgm:spPr/>
      <dgm:t>
        <a:bodyPr/>
        <a:lstStyle/>
        <a:p>
          <a:endParaRPr lang="en-US"/>
        </a:p>
      </dgm:t>
    </dgm:pt>
    <dgm:pt modelId="{84420AB0-8BB5-402C-BDE2-97F0F0441A10}" type="pres">
      <dgm:prSet presAssocID="{7AB7D860-852E-425A-8275-8FBDADAF139C}" presName="linearProcess" presStyleCnt="0"/>
      <dgm:spPr/>
      <dgm:t>
        <a:bodyPr/>
        <a:lstStyle/>
        <a:p>
          <a:endParaRPr lang="en-US"/>
        </a:p>
      </dgm:t>
    </dgm:pt>
    <dgm:pt modelId="{45B94D99-3ED8-41EE-B97F-915B404E00E6}" type="pres">
      <dgm:prSet presAssocID="{10374F03-6AB1-4F41-9D6E-2DB93405D597}" presName="textNode" presStyleLbl="node1" presStyleIdx="0" presStyleCnt="5" custScaleX="119895">
        <dgm:presLayoutVars>
          <dgm:bulletEnabled val="1"/>
        </dgm:presLayoutVars>
      </dgm:prSet>
      <dgm:spPr/>
      <dgm:t>
        <a:bodyPr/>
        <a:lstStyle/>
        <a:p>
          <a:endParaRPr lang="en-US"/>
        </a:p>
      </dgm:t>
    </dgm:pt>
    <dgm:pt modelId="{2830DD68-3552-4908-AADF-1FCA2FC995D8}" type="pres">
      <dgm:prSet presAssocID="{CA5317F8-4436-418B-A83C-AEA8A9AE3E80}" presName="sibTrans" presStyleCnt="0"/>
      <dgm:spPr/>
      <dgm:t>
        <a:bodyPr/>
        <a:lstStyle/>
        <a:p>
          <a:endParaRPr lang="en-US"/>
        </a:p>
      </dgm:t>
    </dgm:pt>
    <dgm:pt modelId="{CAC5EC3A-A06A-454C-B2F3-68BF5BA9A0ED}" type="pres">
      <dgm:prSet presAssocID="{1C708140-7042-4EA7-B632-1FB3DC0BD494}" presName="textNode" presStyleLbl="node1" presStyleIdx="1" presStyleCnt="5" custScaleX="122262" custLinFactNeighborX="33415" custLinFactNeighborY="269">
        <dgm:presLayoutVars>
          <dgm:bulletEnabled val="1"/>
        </dgm:presLayoutVars>
      </dgm:prSet>
      <dgm:spPr/>
      <dgm:t>
        <a:bodyPr/>
        <a:lstStyle/>
        <a:p>
          <a:endParaRPr lang="en-US"/>
        </a:p>
      </dgm:t>
    </dgm:pt>
    <dgm:pt modelId="{6B66EBB8-EF8C-434C-A9DC-DE66A92E8734}" type="pres">
      <dgm:prSet presAssocID="{A9FB7897-9B59-4E77-925B-60AAEE859FC9}" presName="sibTrans" presStyleCnt="0"/>
      <dgm:spPr/>
      <dgm:t>
        <a:bodyPr/>
        <a:lstStyle/>
        <a:p>
          <a:endParaRPr lang="en-US"/>
        </a:p>
      </dgm:t>
    </dgm:pt>
    <dgm:pt modelId="{7A031A90-A8CE-41E2-BF16-71C07A1B727E}" type="pres">
      <dgm:prSet presAssocID="{CFE00798-E25F-4DC7-A312-9673B29D0193}" presName="textNode" presStyleLbl="node1" presStyleIdx="2" presStyleCnt="5" custScaleX="136945">
        <dgm:presLayoutVars>
          <dgm:bulletEnabled val="1"/>
        </dgm:presLayoutVars>
      </dgm:prSet>
      <dgm:spPr/>
      <dgm:t>
        <a:bodyPr/>
        <a:lstStyle/>
        <a:p>
          <a:endParaRPr lang="en-US"/>
        </a:p>
      </dgm:t>
    </dgm:pt>
    <dgm:pt modelId="{F715F01C-A0F8-4BA4-888A-9D2A1714B7B2}" type="pres">
      <dgm:prSet presAssocID="{C6B53712-A6BC-4D87-A163-7734123DD92D}" presName="sibTrans" presStyleCnt="0"/>
      <dgm:spPr/>
    </dgm:pt>
    <dgm:pt modelId="{9312CC02-22D6-41B9-95C8-F7981603DBFC}" type="pres">
      <dgm:prSet presAssocID="{9E64FDBC-7C2B-4AD6-8314-5C105E6FA667}" presName="textNode" presStyleLbl="node1" presStyleIdx="3" presStyleCnt="5" custScaleX="134209" custLinFactNeighborX="-18279" custLinFactNeighborY="720">
        <dgm:presLayoutVars>
          <dgm:bulletEnabled val="1"/>
        </dgm:presLayoutVars>
      </dgm:prSet>
      <dgm:spPr/>
      <dgm:t>
        <a:bodyPr/>
        <a:lstStyle/>
        <a:p>
          <a:endParaRPr lang="en-US"/>
        </a:p>
      </dgm:t>
    </dgm:pt>
    <dgm:pt modelId="{FDC6B3C5-7A2C-4C06-8F20-6E4934229D48}" type="pres">
      <dgm:prSet presAssocID="{7CB27B04-869C-4117-BA26-468A66D00227}" presName="sibTrans" presStyleCnt="0"/>
      <dgm:spPr/>
      <dgm:t>
        <a:bodyPr/>
        <a:lstStyle/>
        <a:p>
          <a:endParaRPr lang="en-US"/>
        </a:p>
      </dgm:t>
    </dgm:pt>
    <dgm:pt modelId="{A2DBC38C-B47C-4EDD-B48F-CC5B4FF3D061}" type="pres">
      <dgm:prSet presAssocID="{D917C84A-578E-458E-BFC2-29752003820F}" presName="textNode" presStyleLbl="node1" presStyleIdx="4" presStyleCnt="5" custScaleX="118760">
        <dgm:presLayoutVars>
          <dgm:bulletEnabled val="1"/>
        </dgm:presLayoutVars>
      </dgm:prSet>
      <dgm:spPr/>
      <dgm:t>
        <a:bodyPr/>
        <a:lstStyle/>
        <a:p>
          <a:endParaRPr lang="en-US"/>
        </a:p>
      </dgm:t>
    </dgm:pt>
  </dgm:ptLst>
  <dgm:cxnLst>
    <dgm:cxn modelId="{EFA34745-37A3-4E7A-ACC2-C29C3A030618}" type="presOf" srcId="{D917C84A-578E-458E-BFC2-29752003820F}" destId="{A2DBC38C-B47C-4EDD-B48F-CC5B4FF3D061}" srcOrd="0" destOrd="0" presId="urn:microsoft.com/office/officeart/2005/8/layout/hProcess9"/>
    <dgm:cxn modelId="{FC6C1073-3A98-44EA-9A25-477A8C46263D}" srcId="{7AB7D860-852E-425A-8275-8FBDADAF139C}" destId="{D917C84A-578E-458E-BFC2-29752003820F}" srcOrd="4" destOrd="0" parTransId="{8344C5C5-2913-406D-BD58-AB984D141829}" sibTransId="{4A7D96CE-4BAA-435C-8C30-A7C9FD373AB1}"/>
    <dgm:cxn modelId="{B11A9369-872A-411B-95E2-25EB097F3953}" type="presOf" srcId="{9E64FDBC-7C2B-4AD6-8314-5C105E6FA667}" destId="{9312CC02-22D6-41B9-95C8-F7981603DBFC}" srcOrd="0" destOrd="0" presId="urn:microsoft.com/office/officeart/2005/8/layout/hProcess9"/>
    <dgm:cxn modelId="{C8A8C24E-17F4-42AA-9226-912512679139}" type="presOf" srcId="{7AB7D860-852E-425A-8275-8FBDADAF139C}" destId="{8EB57766-6C40-4CB2-887D-F61E2DC1D61A}" srcOrd="0" destOrd="0" presId="urn:microsoft.com/office/officeart/2005/8/layout/hProcess9"/>
    <dgm:cxn modelId="{92EE4BD2-AEC2-46A0-B9E7-6E0AEA678876}" srcId="{7AB7D860-852E-425A-8275-8FBDADAF139C}" destId="{1C708140-7042-4EA7-B632-1FB3DC0BD494}" srcOrd="1" destOrd="0" parTransId="{C5368315-1C57-4CFB-8164-97888BA3876B}" sibTransId="{A9FB7897-9B59-4E77-925B-60AAEE859FC9}"/>
    <dgm:cxn modelId="{75C3B640-58EF-4781-B2D9-CBA430D2A3E3}" type="presOf" srcId="{1C708140-7042-4EA7-B632-1FB3DC0BD494}" destId="{CAC5EC3A-A06A-454C-B2F3-68BF5BA9A0ED}" srcOrd="0" destOrd="0" presId="urn:microsoft.com/office/officeart/2005/8/layout/hProcess9"/>
    <dgm:cxn modelId="{56E21F24-FC25-4972-B875-FFFA17C247F1}" srcId="{7AB7D860-852E-425A-8275-8FBDADAF139C}" destId="{10374F03-6AB1-4F41-9D6E-2DB93405D597}" srcOrd="0" destOrd="0" parTransId="{40700351-DCBF-447F-A933-EAEDC50CFDBD}" sibTransId="{CA5317F8-4436-418B-A83C-AEA8A9AE3E80}"/>
    <dgm:cxn modelId="{C59A554A-0F56-4DC7-BB14-D91E13700F35}" srcId="{7AB7D860-852E-425A-8275-8FBDADAF139C}" destId="{CFE00798-E25F-4DC7-A312-9673B29D0193}" srcOrd="2" destOrd="0" parTransId="{C61788E6-F586-421E-83DC-F99C29BBDB13}" sibTransId="{C6B53712-A6BC-4D87-A163-7734123DD92D}"/>
    <dgm:cxn modelId="{8F5B9CFB-D792-4F0F-9FB6-571963C68FDF}" type="presOf" srcId="{CFE00798-E25F-4DC7-A312-9673B29D0193}" destId="{7A031A90-A8CE-41E2-BF16-71C07A1B727E}" srcOrd="0" destOrd="0" presId="urn:microsoft.com/office/officeart/2005/8/layout/hProcess9"/>
    <dgm:cxn modelId="{1CB0C8A0-3E72-4DAB-8EAE-298B7271D167}" srcId="{7AB7D860-852E-425A-8275-8FBDADAF139C}" destId="{9E64FDBC-7C2B-4AD6-8314-5C105E6FA667}" srcOrd="3" destOrd="0" parTransId="{E68216F8-100A-49C7-BDB5-7F1521665FE9}" sibTransId="{7CB27B04-869C-4117-BA26-468A66D00227}"/>
    <dgm:cxn modelId="{45BE2C06-FE5A-4641-80A8-15363A6B10FF}" type="presOf" srcId="{10374F03-6AB1-4F41-9D6E-2DB93405D597}" destId="{45B94D99-3ED8-41EE-B97F-915B404E00E6}" srcOrd="0" destOrd="0" presId="urn:microsoft.com/office/officeart/2005/8/layout/hProcess9"/>
    <dgm:cxn modelId="{86000974-A974-4F7F-9B32-7445B19F509F}" type="presParOf" srcId="{8EB57766-6C40-4CB2-887D-F61E2DC1D61A}" destId="{9BCB87A8-098F-4EC7-8C28-87CD05CE908C}" srcOrd="0" destOrd="0" presId="urn:microsoft.com/office/officeart/2005/8/layout/hProcess9"/>
    <dgm:cxn modelId="{B6316D55-D984-408A-9F67-61C4A605B331}" type="presParOf" srcId="{8EB57766-6C40-4CB2-887D-F61E2DC1D61A}" destId="{84420AB0-8BB5-402C-BDE2-97F0F0441A10}" srcOrd="1" destOrd="0" presId="urn:microsoft.com/office/officeart/2005/8/layout/hProcess9"/>
    <dgm:cxn modelId="{7BB3D5BC-EF75-4373-B32D-401EAE5425A6}" type="presParOf" srcId="{84420AB0-8BB5-402C-BDE2-97F0F0441A10}" destId="{45B94D99-3ED8-41EE-B97F-915B404E00E6}" srcOrd="0" destOrd="0" presId="urn:microsoft.com/office/officeart/2005/8/layout/hProcess9"/>
    <dgm:cxn modelId="{60C16744-BD1E-43DE-B41B-32E54465DB2D}" type="presParOf" srcId="{84420AB0-8BB5-402C-BDE2-97F0F0441A10}" destId="{2830DD68-3552-4908-AADF-1FCA2FC995D8}" srcOrd="1" destOrd="0" presId="urn:microsoft.com/office/officeart/2005/8/layout/hProcess9"/>
    <dgm:cxn modelId="{99B551CC-254A-41B8-9B54-C44CA4512558}" type="presParOf" srcId="{84420AB0-8BB5-402C-BDE2-97F0F0441A10}" destId="{CAC5EC3A-A06A-454C-B2F3-68BF5BA9A0ED}" srcOrd="2" destOrd="0" presId="urn:microsoft.com/office/officeart/2005/8/layout/hProcess9"/>
    <dgm:cxn modelId="{EE9E9F83-2027-4C91-A457-162B39CBF660}" type="presParOf" srcId="{84420AB0-8BB5-402C-BDE2-97F0F0441A10}" destId="{6B66EBB8-EF8C-434C-A9DC-DE66A92E8734}" srcOrd="3" destOrd="0" presId="urn:microsoft.com/office/officeart/2005/8/layout/hProcess9"/>
    <dgm:cxn modelId="{2027B834-4203-4DA1-AC46-7B61D3351107}" type="presParOf" srcId="{84420AB0-8BB5-402C-BDE2-97F0F0441A10}" destId="{7A031A90-A8CE-41E2-BF16-71C07A1B727E}" srcOrd="4" destOrd="0" presId="urn:microsoft.com/office/officeart/2005/8/layout/hProcess9"/>
    <dgm:cxn modelId="{D72F05A4-1D0C-492C-8D05-5ED7C9B6D74D}" type="presParOf" srcId="{84420AB0-8BB5-402C-BDE2-97F0F0441A10}" destId="{F715F01C-A0F8-4BA4-888A-9D2A1714B7B2}" srcOrd="5" destOrd="0" presId="urn:microsoft.com/office/officeart/2005/8/layout/hProcess9"/>
    <dgm:cxn modelId="{33F82D9F-999A-437F-AB3E-AB60BF9310E9}" type="presParOf" srcId="{84420AB0-8BB5-402C-BDE2-97F0F0441A10}" destId="{9312CC02-22D6-41B9-95C8-F7981603DBFC}" srcOrd="6" destOrd="0" presId="urn:microsoft.com/office/officeart/2005/8/layout/hProcess9"/>
    <dgm:cxn modelId="{7F3FD05B-4610-4092-AEF2-70FB9E3CAD75}" type="presParOf" srcId="{84420AB0-8BB5-402C-BDE2-97F0F0441A10}" destId="{FDC6B3C5-7A2C-4C06-8F20-6E4934229D48}" srcOrd="7" destOrd="0" presId="urn:microsoft.com/office/officeart/2005/8/layout/hProcess9"/>
    <dgm:cxn modelId="{3AB78E19-17D9-44E7-AFF2-C0DEBC4AC6BE}" type="presParOf" srcId="{84420AB0-8BB5-402C-BDE2-97F0F0441A10}" destId="{A2DBC38C-B47C-4EDD-B48F-CC5B4FF3D06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4F2361-1DCD-4E05-8D96-007E39AA6A1A}" type="doc">
      <dgm:prSet loTypeId="urn:microsoft.com/office/officeart/2005/8/layout/equation2" loCatId="process" qsTypeId="urn:microsoft.com/office/officeart/2005/8/quickstyle/simple1" qsCatId="simple" csTypeId="urn:microsoft.com/office/officeart/2005/8/colors/accent1_2" csCatId="accent1" phldr="1"/>
      <dgm:spPr/>
    </dgm:pt>
    <dgm:pt modelId="{8027C309-7442-4D1D-8439-456837B51B52}">
      <dgm:prSet phldrT="[Text]" custT="1"/>
      <dgm:spPr>
        <a:solidFill>
          <a:schemeClr val="accent2">
            <a:lumMod val="40000"/>
            <a:lumOff val="60000"/>
          </a:schemeClr>
        </a:solidFill>
        <a:ln w="28575">
          <a:solidFill>
            <a:schemeClr val="tx1"/>
          </a:solidFill>
        </a:ln>
      </dgm:spPr>
      <dgm:t>
        <a:bodyPr/>
        <a:lstStyle/>
        <a:p>
          <a:r>
            <a:rPr lang="en-US" sz="1600" b="1" dirty="0" smtClean="0">
              <a:solidFill>
                <a:srgbClr val="000000"/>
              </a:solidFill>
            </a:rPr>
            <a:t>Colorado Academic Standards</a:t>
          </a:r>
        </a:p>
        <a:p>
          <a:r>
            <a:rPr lang="en-US" sz="1600" b="1" dirty="0" smtClean="0">
              <a:solidFill>
                <a:srgbClr val="000000"/>
              </a:solidFill>
            </a:rPr>
            <a:t>Learning Preference/Multiple Intelligences</a:t>
          </a:r>
        </a:p>
        <a:p>
          <a:r>
            <a:rPr lang="en-US" sz="1600" b="1" dirty="0" smtClean="0">
              <a:solidFill>
                <a:srgbClr val="000000"/>
              </a:solidFill>
            </a:rPr>
            <a:t>Universal Design for Learning</a:t>
          </a:r>
        </a:p>
        <a:p>
          <a:r>
            <a:rPr lang="en-US" sz="1600" b="1" dirty="0" smtClean="0">
              <a:solidFill>
                <a:srgbClr val="000000"/>
              </a:solidFill>
            </a:rPr>
            <a:t>Differentiated Instruction / MTSS</a:t>
          </a:r>
        </a:p>
        <a:p>
          <a:r>
            <a:rPr lang="en-US" sz="1600" b="1" dirty="0" smtClean="0">
              <a:solidFill>
                <a:srgbClr val="000000"/>
              </a:solidFill>
            </a:rPr>
            <a:t>Adaptations / Accommodation</a:t>
          </a:r>
          <a:r>
            <a:rPr lang="en-US" sz="1800" b="1" dirty="0" smtClean="0">
              <a:solidFill>
                <a:srgbClr val="000000"/>
              </a:solidFill>
            </a:rPr>
            <a:t>s</a:t>
          </a:r>
          <a:endParaRPr lang="en-US" sz="1800" b="1" dirty="0">
            <a:solidFill>
              <a:srgbClr val="000000"/>
            </a:solidFill>
          </a:endParaRPr>
        </a:p>
      </dgm:t>
    </dgm:pt>
    <dgm:pt modelId="{B3618B50-9955-462C-970B-2148856CD896}" type="parTrans" cxnId="{0EA2E9E5-41E3-4975-8F8F-EB5564716AE4}">
      <dgm:prSet/>
      <dgm:spPr/>
      <dgm:t>
        <a:bodyPr/>
        <a:lstStyle/>
        <a:p>
          <a:endParaRPr lang="en-US"/>
        </a:p>
      </dgm:t>
    </dgm:pt>
    <dgm:pt modelId="{F3145E5F-57C7-4287-A6D2-9356A725AB2B}" type="sibTrans" cxnId="{0EA2E9E5-41E3-4975-8F8F-EB5564716AE4}">
      <dgm:prSet custT="1"/>
      <dgm:spPr>
        <a:ln w="25400">
          <a:solidFill>
            <a:schemeClr val="tx1">
              <a:lumMod val="75000"/>
            </a:schemeClr>
          </a:solidFill>
        </a:ln>
      </dgm:spPr>
      <dgm:t>
        <a:bodyPr/>
        <a:lstStyle/>
        <a:p>
          <a:endParaRPr lang="en-US" sz="600"/>
        </a:p>
      </dgm:t>
    </dgm:pt>
    <dgm:pt modelId="{A7C27C2B-4A5F-49AC-A4E3-C506EFECCEB6}">
      <dgm:prSet phldrT="[Text]" custT="1"/>
      <dgm:spPr>
        <a:ln w="28575">
          <a:solidFill>
            <a:schemeClr val="tx1"/>
          </a:solidFill>
        </a:ln>
      </dgm:spPr>
      <dgm:t>
        <a:bodyPr/>
        <a:lstStyle/>
        <a:p>
          <a:r>
            <a:rPr lang="en-US" sz="1600" b="1" dirty="0" smtClean="0">
              <a:solidFill>
                <a:srgbClr val="000000"/>
              </a:solidFill>
            </a:rPr>
            <a:t>Special Education &amp; Related Services</a:t>
          </a:r>
        </a:p>
        <a:p>
          <a:r>
            <a:rPr lang="en-US" sz="1600" b="1" dirty="0" smtClean="0">
              <a:solidFill>
                <a:srgbClr val="000000"/>
              </a:solidFill>
            </a:rPr>
            <a:t>Adaptations</a:t>
          </a:r>
        </a:p>
        <a:p>
          <a:r>
            <a:rPr lang="en-US" sz="1600" b="1" dirty="0" smtClean="0">
              <a:solidFill>
                <a:srgbClr val="000000"/>
              </a:solidFill>
            </a:rPr>
            <a:t>Instructional Strategies</a:t>
          </a:r>
        </a:p>
        <a:p>
          <a:r>
            <a:rPr lang="en-US" sz="1600" b="1" dirty="0" smtClean="0">
              <a:solidFill>
                <a:srgbClr val="000000"/>
              </a:solidFill>
            </a:rPr>
            <a:t>Specially Designed Instruction</a:t>
          </a:r>
          <a:endParaRPr lang="en-US" sz="1200" b="1" dirty="0" smtClean="0">
            <a:solidFill>
              <a:srgbClr val="000000"/>
            </a:solidFill>
          </a:endParaRPr>
        </a:p>
        <a:p>
          <a:r>
            <a:rPr lang="en-US" sz="1600" b="1" dirty="0" smtClean="0">
              <a:solidFill>
                <a:srgbClr val="000000"/>
              </a:solidFill>
            </a:rPr>
            <a:t>Assistive Technology</a:t>
          </a:r>
          <a:endParaRPr lang="en-US" sz="1600" b="1" dirty="0">
            <a:solidFill>
              <a:srgbClr val="000000"/>
            </a:solidFill>
          </a:endParaRPr>
        </a:p>
      </dgm:t>
    </dgm:pt>
    <dgm:pt modelId="{9E554A06-4DF6-48AF-B162-8E00C617F6AF}" type="parTrans" cxnId="{643D33E6-F0F7-49AA-8FB9-668EEB684B77}">
      <dgm:prSet/>
      <dgm:spPr/>
      <dgm:t>
        <a:bodyPr/>
        <a:lstStyle/>
        <a:p>
          <a:endParaRPr lang="en-US"/>
        </a:p>
      </dgm:t>
    </dgm:pt>
    <dgm:pt modelId="{BE79345A-AC04-4799-AE0C-CC58C8AE4A26}" type="sibTrans" cxnId="{643D33E6-F0F7-49AA-8FB9-668EEB684B77}">
      <dgm:prSet/>
      <dgm:spPr>
        <a:ln w="25400">
          <a:solidFill>
            <a:schemeClr val="tx1"/>
          </a:solidFill>
        </a:ln>
      </dgm:spPr>
      <dgm:t>
        <a:bodyPr/>
        <a:lstStyle/>
        <a:p>
          <a:endParaRPr lang="en-US"/>
        </a:p>
      </dgm:t>
    </dgm:pt>
    <dgm:pt modelId="{6D422729-6217-4E25-9BD2-E227C8513D18}">
      <dgm:prSet phldrT="[Text]"/>
      <dgm:spPr>
        <a:solidFill>
          <a:srgbClr val="00B050"/>
        </a:solidFill>
        <a:ln w="28575">
          <a:solidFill>
            <a:schemeClr val="tx1"/>
          </a:solidFill>
        </a:ln>
      </dgm:spPr>
      <dgm:t>
        <a:bodyPr/>
        <a:lstStyle/>
        <a:p>
          <a:r>
            <a:rPr lang="en-US" b="1" i="1" dirty="0" smtClean="0"/>
            <a:t>Access to the General Curriculum</a:t>
          </a:r>
          <a:endParaRPr lang="en-US" b="1" i="1" dirty="0"/>
        </a:p>
      </dgm:t>
    </dgm:pt>
    <dgm:pt modelId="{E85FA2C4-59B6-477D-8AA5-FEB8366B40B7}" type="parTrans" cxnId="{47589422-906A-4898-98B3-7CAD1E802309}">
      <dgm:prSet/>
      <dgm:spPr/>
      <dgm:t>
        <a:bodyPr/>
        <a:lstStyle/>
        <a:p>
          <a:endParaRPr lang="en-US"/>
        </a:p>
      </dgm:t>
    </dgm:pt>
    <dgm:pt modelId="{A3FDC4B8-3E53-40EF-9463-CAAAFC2F8CF9}" type="sibTrans" cxnId="{47589422-906A-4898-98B3-7CAD1E802309}">
      <dgm:prSet/>
      <dgm:spPr/>
      <dgm:t>
        <a:bodyPr/>
        <a:lstStyle/>
        <a:p>
          <a:endParaRPr lang="en-US"/>
        </a:p>
      </dgm:t>
    </dgm:pt>
    <dgm:pt modelId="{56126CEB-D0C2-4329-A28D-F1168A4EDB05}" type="pres">
      <dgm:prSet presAssocID="{6E4F2361-1DCD-4E05-8D96-007E39AA6A1A}" presName="Name0" presStyleCnt="0">
        <dgm:presLayoutVars>
          <dgm:dir/>
          <dgm:resizeHandles val="exact"/>
        </dgm:presLayoutVars>
      </dgm:prSet>
      <dgm:spPr/>
    </dgm:pt>
    <dgm:pt modelId="{61F1B266-9054-439C-BB61-B3B06388A6EE}" type="pres">
      <dgm:prSet presAssocID="{6E4F2361-1DCD-4E05-8D96-007E39AA6A1A}" presName="vNodes" presStyleCnt="0"/>
      <dgm:spPr/>
    </dgm:pt>
    <dgm:pt modelId="{32E15BF2-D805-42B9-B440-CC2F7A241CDB}" type="pres">
      <dgm:prSet presAssocID="{8027C309-7442-4D1D-8439-456837B51B52}" presName="node" presStyleLbl="node1" presStyleIdx="0" presStyleCnt="3" custScaleX="431232" custScaleY="237236" custLinFactNeighborX="1156" custLinFactNeighborY="57704">
        <dgm:presLayoutVars>
          <dgm:bulletEnabled val="1"/>
        </dgm:presLayoutVars>
      </dgm:prSet>
      <dgm:spPr/>
      <dgm:t>
        <a:bodyPr/>
        <a:lstStyle/>
        <a:p>
          <a:endParaRPr lang="en-US"/>
        </a:p>
      </dgm:t>
    </dgm:pt>
    <dgm:pt modelId="{5F405F2F-1B97-4F0F-9AFC-9D8878D286F4}" type="pres">
      <dgm:prSet presAssocID="{F3145E5F-57C7-4287-A6D2-9356A725AB2B}" presName="spacerT" presStyleCnt="0"/>
      <dgm:spPr/>
    </dgm:pt>
    <dgm:pt modelId="{ED18F2DD-95EA-424A-99D2-191A1F8079D8}" type="pres">
      <dgm:prSet presAssocID="{F3145E5F-57C7-4287-A6D2-9356A725AB2B}" presName="sibTrans" presStyleLbl="sibTrans2D1" presStyleIdx="0" presStyleCnt="2" custScaleX="98009" custScaleY="73509"/>
      <dgm:spPr/>
      <dgm:t>
        <a:bodyPr/>
        <a:lstStyle/>
        <a:p>
          <a:endParaRPr lang="en-US"/>
        </a:p>
      </dgm:t>
    </dgm:pt>
    <dgm:pt modelId="{978338A9-E3A3-48E4-AD89-A92A9C987BF8}" type="pres">
      <dgm:prSet presAssocID="{F3145E5F-57C7-4287-A6D2-9356A725AB2B}" presName="spacerB" presStyleCnt="0"/>
      <dgm:spPr/>
    </dgm:pt>
    <dgm:pt modelId="{FB120085-6E12-4877-94AB-295530786DA2}" type="pres">
      <dgm:prSet presAssocID="{A7C27C2B-4A5F-49AC-A4E3-C506EFECCEB6}" presName="node" presStyleLbl="node1" presStyleIdx="1" presStyleCnt="3" custScaleX="488102" custScaleY="182693">
        <dgm:presLayoutVars>
          <dgm:bulletEnabled val="1"/>
        </dgm:presLayoutVars>
      </dgm:prSet>
      <dgm:spPr/>
      <dgm:t>
        <a:bodyPr/>
        <a:lstStyle/>
        <a:p>
          <a:endParaRPr lang="en-US"/>
        </a:p>
      </dgm:t>
    </dgm:pt>
    <dgm:pt modelId="{3FB3F5A5-702F-4B9B-857F-4E27606A9BF1}" type="pres">
      <dgm:prSet presAssocID="{6E4F2361-1DCD-4E05-8D96-007E39AA6A1A}" presName="sibTransLast" presStyleLbl="sibTrans2D1" presStyleIdx="1" presStyleCnt="2" custAng="177413" custScaleX="272124" custLinFactX="-99667" custLinFactNeighborX="-100000" custLinFactNeighborY="55914"/>
      <dgm:spPr/>
      <dgm:t>
        <a:bodyPr/>
        <a:lstStyle/>
        <a:p>
          <a:endParaRPr lang="en-US"/>
        </a:p>
      </dgm:t>
    </dgm:pt>
    <dgm:pt modelId="{F43783A1-EE49-4D56-90A6-D68020E23B9D}" type="pres">
      <dgm:prSet presAssocID="{6E4F2361-1DCD-4E05-8D96-007E39AA6A1A}" presName="connectorText" presStyleLbl="sibTrans2D1" presStyleIdx="1" presStyleCnt="2"/>
      <dgm:spPr/>
      <dgm:t>
        <a:bodyPr/>
        <a:lstStyle/>
        <a:p>
          <a:endParaRPr lang="en-US"/>
        </a:p>
      </dgm:t>
    </dgm:pt>
    <dgm:pt modelId="{65E3B3A4-7250-4080-903F-2EAB3BED883C}" type="pres">
      <dgm:prSet presAssocID="{6E4F2361-1DCD-4E05-8D96-007E39AA6A1A}" presName="lastNode" presStyleLbl="node1" presStyleIdx="2" presStyleCnt="3" custLinFactX="-531" custLinFactNeighborX="-100000" custLinFactNeighborY="-8667">
        <dgm:presLayoutVars>
          <dgm:bulletEnabled val="1"/>
        </dgm:presLayoutVars>
      </dgm:prSet>
      <dgm:spPr/>
      <dgm:t>
        <a:bodyPr/>
        <a:lstStyle/>
        <a:p>
          <a:endParaRPr lang="en-US"/>
        </a:p>
      </dgm:t>
    </dgm:pt>
  </dgm:ptLst>
  <dgm:cxnLst>
    <dgm:cxn modelId="{0EA2E9E5-41E3-4975-8F8F-EB5564716AE4}" srcId="{6E4F2361-1DCD-4E05-8D96-007E39AA6A1A}" destId="{8027C309-7442-4D1D-8439-456837B51B52}" srcOrd="0" destOrd="0" parTransId="{B3618B50-9955-462C-970B-2148856CD896}" sibTransId="{F3145E5F-57C7-4287-A6D2-9356A725AB2B}"/>
    <dgm:cxn modelId="{E269377C-4BC5-4289-BEA1-4EF805A5BF98}" type="presOf" srcId="{A7C27C2B-4A5F-49AC-A4E3-C506EFECCEB6}" destId="{FB120085-6E12-4877-94AB-295530786DA2}" srcOrd="0" destOrd="0" presId="urn:microsoft.com/office/officeart/2005/8/layout/equation2"/>
    <dgm:cxn modelId="{053629A0-1474-47F3-86CB-733BC21F99C5}" type="presOf" srcId="{6E4F2361-1DCD-4E05-8D96-007E39AA6A1A}" destId="{56126CEB-D0C2-4329-A28D-F1168A4EDB05}" srcOrd="0" destOrd="0" presId="urn:microsoft.com/office/officeart/2005/8/layout/equation2"/>
    <dgm:cxn modelId="{47589422-906A-4898-98B3-7CAD1E802309}" srcId="{6E4F2361-1DCD-4E05-8D96-007E39AA6A1A}" destId="{6D422729-6217-4E25-9BD2-E227C8513D18}" srcOrd="2" destOrd="0" parTransId="{E85FA2C4-59B6-477D-8AA5-FEB8366B40B7}" sibTransId="{A3FDC4B8-3E53-40EF-9463-CAAAFC2F8CF9}"/>
    <dgm:cxn modelId="{D07F2D82-104E-4974-9EBA-667EA0CD030D}" type="presOf" srcId="{6D422729-6217-4E25-9BD2-E227C8513D18}" destId="{65E3B3A4-7250-4080-903F-2EAB3BED883C}" srcOrd="0" destOrd="0" presId="urn:microsoft.com/office/officeart/2005/8/layout/equation2"/>
    <dgm:cxn modelId="{643D33E6-F0F7-49AA-8FB9-668EEB684B77}" srcId="{6E4F2361-1DCD-4E05-8D96-007E39AA6A1A}" destId="{A7C27C2B-4A5F-49AC-A4E3-C506EFECCEB6}" srcOrd="1" destOrd="0" parTransId="{9E554A06-4DF6-48AF-B162-8E00C617F6AF}" sibTransId="{BE79345A-AC04-4799-AE0C-CC58C8AE4A26}"/>
    <dgm:cxn modelId="{FC06C6AC-31BE-4E28-8690-04E2E5B88AAD}" type="presOf" srcId="{BE79345A-AC04-4799-AE0C-CC58C8AE4A26}" destId="{F43783A1-EE49-4D56-90A6-D68020E23B9D}" srcOrd="1" destOrd="0" presId="urn:microsoft.com/office/officeart/2005/8/layout/equation2"/>
    <dgm:cxn modelId="{841DA9E6-28CC-4F31-8B15-6A2092134CCA}" type="presOf" srcId="{F3145E5F-57C7-4287-A6D2-9356A725AB2B}" destId="{ED18F2DD-95EA-424A-99D2-191A1F8079D8}" srcOrd="0" destOrd="0" presId="urn:microsoft.com/office/officeart/2005/8/layout/equation2"/>
    <dgm:cxn modelId="{CD75D14D-D559-4A8E-98EB-D0A85D613DE5}" type="presOf" srcId="{BE79345A-AC04-4799-AE0C-CC58C8AE4A26}" destId="{3FB3F5A5-702F-4B9B-857F-4E27606A9BF1}" srcOrd="0" destOrd="0" presId="urn:microsoft.com/office/officeart/2005/8/layout/equation2"/>
    <dgm:cxn modelId="{D88B7769-6647-4864-AC88-125947731EF7}" type="presOf" srcId="{8027C309-7442-4D1D-8439-456837B51B52}" destId="{32E15BF2-D805-42B9-B440-CC2F7A241CDB}" srcOrd="0" destOrd="0" presId="urn:microsoft.com/office/officeart/2005/8/layout/equation2"/>
    <dgm:cxn modelId="{8F93770C-28F0-4CF2-828E-9AA6AAE0B47B}" type="presParOf" srcId="{56126CEB-D0C2-4329-A28D-F1168A4EDB05}" destId="{61F1B266-9054-439C-BB61-B3B06388A6EE}" srcOrd="0" destOrd="0" presId="urn:microsoft.com/office/officeart/2005/8/layout/equation2"/>
    <dgm:cxn modelId="{C7665369-43F1-42B3-BE8A-1B58024E8DCD}" type="presParOf" srcId="{61F1B266-9054-439C-BB61-B3B06388A6EE}" destId="{32E15BF2-D805-42B9-B440-CC2F7A241CDB}" srcOrd="0" destOrd="0" presId="urn:microsoft.com/office/officeart/2005/8/layout/equation2"/>
    <dgm:cxn modelId="{DEA00E8A-16E1-4AED-9B5A-D20B0A5F1508}" type="presParOf" srcId="{61F1B266-9054-439C-BB61-B3B06388A6EE}" destId="{5F405F2F-1B97-4F0F-9AFC-9D8878D286F4}" srcOrd="1" destOrd="0" presId="urn:microsoft.com/office/officeart/2005/8/layout/equation2"/>
    <dgm:cxn modelId="{9F336578-1B5A-41B7-BA6D-C59143483813}" type="presParOf" srcId="{61F1B266-9054-439C-BB61-B3B06388A6EE}" destId="{ED18F2DD-95EA-424A-99D2-191A1F8079D8}" srcOrd="2" destOrd="0" presId="urn:microsoft.com/office/officeart/2005/8/layout/equation2"/>
    <dgm:cxn modelId="{B2E65B45-0007-49F5-AF62-C1270C9EFC81}" type="presParOf" srcId="{61F1B266-9054-439C-BB61-B3B06388A6EE}" destId="{978338A9-E3A3-48E4-AD89-A92A9C987BF8}" srcOrd="3" destOrd="0" presId="urn:microsoft.com/office/officeart/2005/8/layout/equation2"/>
    <dgm:cxn modelId="{97FFF097-9B49-47A6-8915-0ED1E377BBE9}" type="presParOf" srcId="{61F1B266-9054-439C-BB61-B3B06388A6EE}" destId="{FB120085-6E12-4877-94AB-295530786DA2}" srcOrd="4" destOrd="0" presId="urn:microsoft.com/office/officeart/2005/8/layout/equation2"/>
    <dgm:cxn modelId="{C01F5040-5A28-4415-AE33-711FEF4B4423}" type="presParOf" srcId="{56126CEB-D0C2-4329-A28D-F1168A4EDB05}" destId="{3FB3F5A5-702F-4B9B-857F-4E27606A9BF1}" srcOrd="1" destOrd="0" presId="urn:microsoft.com/office/officeart/2005/8/layout/equation2"/>
    <dgm:cxn modelId="{C8B2D392-7E94-4A76-9C42-603BC8AE74AB}" type="presParOf" srcId="{3FB3F5A5-702F-4B9B-857F-4E27606A9BF1}" destId="{F43783A1-EE49-4D56-90A6-D68020E23B9D}" srcOrd="0" destOrd="0" presId="urn:microsoft.com/office/officeart/2005/8/layout/equation2"/>
    <dgm:cxn modelId="{BE50014B-B5F8-41D3-8BAD-9F062F447F1F}" type="presParOf" srcId="{56126CEB-D0C2-4329-A28D-F1168A4EDB05}" destId="{65E3B3A4-7250-4080-903F-2EAB3BED883C}" srcOrd="2" destOrd="0" presId="urn:microsoft.com/office/officeart/2005/8/layout/equation2"/>
  </dgm:cxnLst>
  <dgm:bg/>
  <dgm:whole>
    <a:ln w="9525" cap="flat" cmpd="sng" algn="ctr">
      <a:solidFill>
        <a:schemeClr val="tx1">
          <a:lumMod val="75000"/>
        </a:schemeClr>
      </a:solid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EB713F-8712-454A-8D8C-FEC36FDB318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56A943A-8EBC-4EEA-B691-CB7D4EF9B42F}">
      <dgm:prSet phldrT="[Text]"/>
      <dgm:spPr>
        <a:solidFill>
          <a:schemeClr val="accent3">
            <a:lumMod val="50000"/>
          </a:schemeClr>
        </a:solidFill>
        <a:ln>
          <a:solidFill>
            <a:schemeClr val="tx1"/>
          </a:solidFill>
        </a:ln>
      </dgm:spPr>
      <dgm:t>
        <a:bodyPr/>
        <a:lstStyle/>
        <a:p>
          <a:r>
            <a:rPr lang="en-US" dirty="0"/>
            <a:t>Step 1</a:t>
          </a:r>
        </a:p>
      </dgm:t>
    </dgm:pt>
    <dgm:pt modelId="{6C87924B-F0A3-4D6D-AD9B-B45DF713F09B}" type="parTrans" cxnId="{CEB30056-139E-4F9A-8D9D-7C8D468BB4D4}">
      <dgm:prSet/>
      <dgm:spPr/>
      <dgm:t>
        <a:bodyPr/>
        <a:lstStyle/>
        <a:p>
          <a:endParaRPr lang="en-US"/>
        </a:p>
      </dgm:t>
    </dgm:pt>
    <dgm:pt modelId="{C3BA9A64-8A6C-419B-9989-7D1D47097EF3}" type="sibTrans" cxnId="{CEB30056-139E-4F9A-8D9D-7C8D468BB4D4}">
      <dgm:prSet/>
      <dgm:spPr/>
      <dgm:t>
        <a:bodyPr/>
        <a:lstStyle/>
        <a:p>
          <a:endParaRPr lang="en-US"/>
        </a:p>
      </dgm:t>
    </dgm:pt>
    <dgm:pt modelId="{CABB136B-4089-40E8-8A6C-F779D13EF13B}">
      <dgm:prSet phldrT="[Text]" custT="1"/>
      <dgm:spPr>
        <a:solidFill>
          <a:srgbClr val="D0D2D3">
            <a:alpha val="89804"/>
          </a:srgbClr>
        </a:solidFill>
        <a:ln>
          <a:solidFill>
            <a:schemeClr val="tx1"/>
          </a:solidFill>
        </a:ln>
      </dgm:spPr>
      <dgm:t>
        <a:bodyPr/>
        <a:lstStyle/>
        <a:p>
          <a:r>
            <a:rPr lang="en-US" sz="1800" b="1" dirty="0">
              <a:solidFill>
                <a:srgbClr val="000000"/>
              </a:solidFill>
            </a:rPr>
            <a:t>Review enrolled grade-level standards </a:t>
          </a:r>
        </a:p>
      </dgm:t>
    </dgm:pt>
    <dgm:pt modelId="{017A7ED4-5037-4337-B826-60988DACA82B}" type="parTrans" cxnId="{9B7064AD-38AD-4E08-9CE3-ECD546F9C36D}">
      <dgm:prSet/>
      <dgm:spPr/>
      <dgm:t>
        <a:bodyPr/>
        <a:lstStyle/>
        <a:p>
          <a:endParaRPr lang="en-US"/>
        </a:p>
      </dgm:t>
    </dgm:pt>
    <dgm:pt modelId="{6918ECB1-F152-4201-A001-2CCB1F8C67A4}" type="sibTrans" cxnId="{9B7064AD-38AD-4E08-9CE3-ECD546F9C36D}">
      <dgm:prSet/>
      <dgm:spPr/>
      <dgm:t>
        <a:bodyPr/>
        <a:lstStyle/>
        <a:p>
          <a:endParaRPr lang="en-US"/>
        </a:p>
      </dgm:t>
    </dgm:pt>
    <dgm:pt modelId="{FB979162-0F88-4190-8B8E-A520A07097EA}">
      <dgm:prSet phldrT="[Text]"/>
      <dgm:spPr>
        <a:solidFill>
          <a:schemeClr val="tx2"/>
        </a:solidFill>
        <a:ln>
          <a:solidFill>
            <a:schemeClr val="tx1"/>
          </a:solidFill>
        </a:ln>
      </dgm:spPr>
      <dgm:t>
        <a:bodyPr/>
        <a:lstStyle/>
        <a:p>
          <a:r>
            <a:rPr lang="en-US" dirty="0"/>
            <a:t>Step 2</a:t>
          </a:r>
        </a:p>
      </dgm:t>
    </dgm:pt>
    <dgm:pt modelId="{5A1CA3DF-FDC7-4447-BF3F-4684C1AB4A59}" type="parTrans" cxnId="{45471F7C-6AA8-47EC-A461-D21F125293BA}">
      <dgm:prSet/>
      <dgm:spPr/>
      <dgm:t>
        <a:bodyPr/>
        <a:lstStyle/>
        <a:p>
          <a:endParaRPr lang="en-US"/>
        </a:p>
      </dgm:t>
    </dgm:pt>
    <dgm:pt modelId="{BBF51CEC-09A6-425C-A1B7-F9B9C035833D}" type="sibTrans" cxnId="{45471F7C-6AA8-47EC-A461-D21F125293BA}">
      <dgm:prSet/>
      <dgm:spPr/>
      <dgm:t>
        <a:bodyPr/>
        <a:lstStyle/>
        <a:p>
          <a:endParaRPr lang="en-US"/>
        </a:p>
      </dgm:t>
    </dgm:pt>
    <dgm:pt modelId="{371E03E6-0237-4B92-82C7-20AE161D494E}">
      <dgm:prSet phldrT="[Text]" custT="1"/>
      <dgm:spPr>
        <a:solidFill>
          <a:srgbClr val="D0D2D3">
            <a:alpha val="90000"/>
          </a:srgbClr>
        </a:solidFill>
        <a:ln>
          <a:solidFill>
            <a:schemeClr val="tx1"/>
          </a:solidFill>
        </a:ln>
      </dgm:spPr>
      <dgm:t>
        <a:bodyPr/>
        <a:lstStyle/>
        <a:p>
          <a:r>
            <a:rPr lang="en-US" sz="1800" b="1" dirty="0">
              <a:solidFill>
                <a:srgbClr val="000000"/>
              </a:solidFill>
            </a:rPr>
            <a:t>Gather and analyze data</a:t>
          </a:r>
        </a:p>
      </dgm:t>
    </dgm:pt>
    <dgm:pt modelId="{4C12EC50-01A5-4649-A20C-39F5A34E47CF}" type="parTrans" cxnId="{E8FA3BF4-5BA3-4B09-B175-F45FEEA03AA0}">
      <dgm:prSet/>
      <dgm:spPr/>
      <dgm:t>
        <a:bodyPr/>
        <a:lstStyle/>
        <a:p>
          <a:endParaRPr lang="en-US"/>
        </a:p>
      </dgm:t>
    </dgm:pt>
    <dgm:pt modelId="{E56AD1AF-862E-49B1-BC32-4DE9384D9621}" type="sibTrans" cxnId="{E8FA3BF4-5BA3-4B09-B175-F45FEEA03AA0}">
      <dgm:prSet/>
      <dgm:spPr/>
      <dgm:t>
        <a:bodyPr/>
        <a:lstStyle/>
        <a:p>
          <a:endParaRPr lang="en-US"/>
        </a:p>
      </dgm:t>
    </dgm:pt>
    <dgm:pt modelId="{BBBB0361-6979-4405-9C1B-1A116EB62267}">
      <dgm:prSet phldrT="[Text]"/>
      <dgm:spPr>
        <a:solidFill>
          <a:schemeClr val="accent3"/>
        </a:solidFill>
        <a:ln>
          <a:solidFill>
            <a:schemeClr val="tx1"/>
          </a:solidFill>
        </a:ln>
      </dgm:spPr>
      <dgm:t>
        <a:bodyPr/>
        <a:lstStyle/>
        <a:p>
          <a:r>
            <a:rPr lang="en-US" dirty="0"/>
            <a:t>Step 3</a:t>
          </a:r>
        </a:p>
      </dgm:t>
    </dgm:pt>
    <dgm:pt modelId="{793B2DB7-0F30-41E4-86DD-CC82C76734FE}" type="parTrans" cxnId="{E254304C-5414-47A9-90F7-A40EEEF6DC50}">
      <dgm:prSet/>
      <dgm:spPr/>
      <dgm:t>
        <a:bodyPr/>
        <a:lstStyle/>
        <a:p>
          <a:endParaRPr lang="en-US"/>
        </a:p>
      </dgm:t>
    </dgm:pt>
    <dgm:pt modelId="{78AE990A-78C1-449D-94E5-A6E290857F0F}" type="sibTrans" cxnId="{E254304C-5414-47A9-90F7-A40EEEF6DC50}">
      <dgm:prSet/>
      <dgm:spPr/>
      <dgm:t>
        <a:bodyPr/>
        <a:lstStyle/>
        <a:p>
          <a:endParaRPr lang="en-US"/>
        </a:p>
      </dgm:t>
    </dgm:pt>
    <dgm:pt modelId="{16675063-7EC6-4D91-89A1-834AB6A0E686}">
      <dgm:prSet phldrT="[Text]" custT="1"/>
      <dgm:spPr>
        <a:solidFill>
          <a:srgbClr val="D0D2D3">
            <a:alpha val="90000"/>
          </a:srgbClr>
        </a:solidFill>
        <a:ln>
          <a:solidFill>
            <a:schemeClr val="tx1"/>
          </a:solidFill>
        </a:ln>
      </dgm:spPr>
      <dgm:t>
        <a:bodyPr/>
        <a:lstStyle/>
        <a:p>
          <a:r>
            <a:rPr lang="en-US" sz="1800" b="1" dirty="0">
              <a:solidFill>
                <a:srgbClr val="000000"/>
              </a:solidFill>
            </a:rPr>
            <a:t>Synthesize Data for Statement of Present Levels of Academic Achievement and Functional Performance</a:t>
          </a:r>
        </a:p>
      </dgm:t>
    </dgm:pt>
    <dgm:pt modelId="{AD6BBF27-124E-4728-9DF3-A5B9973D3C91}" type="parTrans" cxnId="{628FDE25-A27D-4160-A508-82D875E73757}">
      <dgm:prSet/>
      <dgm:spPr/>
      <dgm:t>
        <a:bodyPr/>
        <a:lstStyle/>
        <a:p>
          <a:endParaRPr lang="en-US"/>
        </a:p>
      </dgm:t>
    </dgm:pt>
    <dgm:pt modelId="{AF350E38-0FCB-48CA-97F8-B6F85997378E}" type="sibTrans" cxnId="{628FDE25-A27D-4160-A508-82D875E73757}">
      <dgm:prSet/>
      <dgm:spPr/>
      <dgm:t>
        <a:bodyPr/>
        <a:lstStyle/>
        <a:p>
          <a:endParaRPr lang="en-US"/>
        </a:p>
      </dgm:t>
    </dgm:pt>
    <dgm:pt modelId="{0D4D29DA-077A-4B6D-831A-9AB30020EFE8}">
      <dgm:prSet/>
      <dgm:spPr>
        <a:solidFill>
          <a:schemeClr val="accent4"/>
        </a:solidFill>
        <a:ln>
          <a:solidFill>
            <a:schemeClr val="tx1"/>
          </a:solidFill>
        </a:ln>
      </dgm:spPr>
      <dgm:t>
        <a:bodyPr/>
        <a:lstStyle/>
        <a:p>
          <a:r>
            <a:rPr lang="en-US" dirty="0"/>
            <a:t>Step 4</a:t>
          </a:r>
        </a:p>
      </dgm:t>
    </dgm:pt>
    <dgm:pt modelId="{53804857-EFEC-4B9D-95E5-FD146F88B183}" type="parTrans" cxnId="{FA39708E-E8BB-4037-8F3E-B8B3E7DA8271}">
      <dgm:prSet/>
      <dgm:spPr/>
      <dgm:t>
        <a:bodyPr/>
        <a:lstStyle/>
        <a:p>
          <a:endParaRPr lang="en-US"/>
        </a:p>
      </dgm:t>
    </dgm:pt>
    <dgm:pt modelId="{0A82668F-A713-4F18-AD7F-CDFB255D5EC9}" type="sibTrans" cxnId="{FA39708E-E8BB-4037-8F3E-B8B3E7DA8271}">
      <dgm:prSet/>
      <dgm:spPr/>
      <dgm:t>
        <a:bodyPr/>
        <a:lstStyle/>
        <a:p>
          <a:endParaRPr lang="en-US"/>
        </a:p>
      </dgm:t>
    </dgm:pt>
    <dgm:pt modelId="{501CAB0C-59E3-482A-86CB-D95C188955DB}">
      <dgm:prSet/>
      <dgm:spPr>
        <a:solidFill>
          <a:schemeClr val="accent6"/>
        </a:solidFill>
        <a:ln>
          <a:solidFill>
            <a:schemeClr val="tx1"/>
          </a:solidFill>
        </a:ln>
      </dgm:spPr>
      <dgm:t>
        <a:bodyPr/>
        <a:lstStyle/>
        <a:p>
          <a:r>
            <a:rPr lang="en-US" dirty="0"/>
            <a:t>Step 5</a:t>
          </a:r>
        </a:p>
      </dgm:t>
    </dgm:pt>
    <dgm:pt modelId="{4B13359A-15F0-4FCC-B4AF-293ABCC1E32F}" type="parTrans" cxnId="{9C5833D9-8779-4E04-B4A1-0BC7A493F9EC}">
      <dgm:prSet/>
      <dgm:spPr/>
      <dgm:t>
        <a:bodyPr/>
        <a:lstStyle/>
        <a:p>
          <a:endParaRPr lang="en-US"/>
        </a:p>
      </dgm:t>
    </dgm:pt>
    <dgm:pt modelId="{B0503B11-BBF3-4B80-A5D1-5E62972B6981}" type="sibTrans" cxnId="{9C5833D9-8779-4E04-B4A1-0BC7A493F9EC}">
      <dgm:prSet/>
      <dgm:spPr/>
      <dgm:t>
        <a:bodyPr/>
        <a:lstStyle/>
        <a:p>
          <a:endParaRPr lang="en-US"/>
        </a:p>
      </dgm:t>
    </dgm:pt>
    <dgm:pt modelId="{80363519-CA89-4BC2-86FA-37F471248B6B}">
      <dgm:prSet/>
      <dgm:spPr>
        <a:solidFill>
          <a:schemeClr val="accent5"/>
        </a:solidFill>
        <a:ln>
          <a:solidFill>
            <a:schemeClr val="tx1"/>
          </a:solidFill>
        </a:ln>
      </dgm:spPr>
      <dgm:t>
        <a:bodyPr/>
        <a:lstStyle/>
        <a:p>
          <a:r>
            <a:rPr lang="en-US" dirty="0"/>
            <a:t>Step 6</a:t>
          </a:r>
        </a:p>
      </dgm:t>
    </dgm:pt>
    <dgm:pt modelId="{D589319E-9374-4CD9-85C8-475135438C34}" type="parTrans" cxnId="{82D6F9DD-3812-4FDC-B3C8-766D4C6F49A7}">
      <dgm:prSet/>
      <dgm:spPr/>
      <dgm:t>
        <a:bodyPr/>
        <a:lstStyle/>
        <a:p>
          <a:endParaRPr lang="en-US"/>
        </a:p>
      </dgm:t>
    </dgm:pt>
    <dgm:pt modelId="{61331C43-3B07-4331-9508-9C9EC39494CE}" type="sibTrans" cxnId="{82D6F9DD-3812-4FDC-B3C8-766D4C6F49A7}">
      <dgm:prSet/>
      <dgm:spPr/>
      <dgm:t>
        <a:bodyPr/>
        <a:lstStyle/>
        <a:p>
          <a:endParaRPr lang="en-US"/>
        </a:p>
      </dgm:t>
    </dgm:pt>
    <dgm:pt modelId="{47A9024D-62C9-46CA-B0AF-9325FA471794}">
      <dgm:prSet/>
      <dgm:spPr>
        <a:solidFill>
          <a:schemeClr val="tx2">
            <a:lumMod val="50000"/>
          </a:schemeClr>
        </a:solidFill>
        <a:ln>
          <a:solidFill>
            <a:schemeClr val="tx1"/>
          </a:solidFill>
        </a:ln>
      </dgm:spPr>
      <dgm:t>
        <a:bodyPr/>
        <a:lstStyle/>
        <a:p>
          <a:r>
            <a:rPr lang="en-US" dirty="0"/>
            <a:t>Step 7</a:t>
          </a:r>
        </a:p>
      </dgm:t>
    </dgm:pt>
    <dgm:pt modelId="{CA48AC5C-B1E0-44F1-AEF4-765C76224F41}" type="parTrans" cxnId="{3B0DE010-D34F-407E-B115-6869D74ABAE8}">
      <dgm:prSet/>
      <dgm:spPr/>
      <dgm:t>
        <a:bodyPr/>
        <a:lstStyle/>
        <a:p>
          <a:endParaRPr lang="en-US"/>
        </a:p>
      </dgm:t>
    </dgm:pt>
    <dgm:pt modelId="{533F340D-9715-4224-A7ED-646612FB5C5A}" type="sibTrans" cxnId="{3B0DE010-D34F-407E-B115-6869D74ABAE8}">
      <dgm:prSet/>
      <dgm:spPr/>
      <dgm:t>
        <a:bodyPr/>
        <a:lstStyle/>
        <a:p>
          <a:endParaRPr lang="en-US"/>
        </a:p>
      </dgm:t>
    </dgm:pt>
    <dgm:pt modelId="{F87A8D1B-D3EE-4404-B03E-CBF799855874}">
      <dgm:prSet custT="1"/>
      <dgm:spPr>
        <a:solidFill>
          <a:srgbClr val="D0D2D3">
            <a:alpha val="90000"/>
          </a:srgbClr>
        </a:solidFill>
        <a:ln>
          <a:solidFill>
            <a:schemeClr val="tx1"/>
          </a:solidFill>
        </a:ln>
      </dgm:spPr>
      <dgm:t>
        <a:bodyPr/>
        <a:lstStyle/>
        <a:p>
          <a:r>
            <a:rPr lang="en-US" sz="1800" b="1" dirty="0">
              <a:solidFill>
                <a:srgbClr val="000000"/>
              </a:solidFill>
            </a:rPr>
            <a:t>Develop measurable annual goals aligned with grade-level academic standards </a:t>
          </a:r>
        </a:p>
      </dgm:t>
    </dgm:pt>
    <dgm:pt modelId="{6E596ED9-14E2-4C69-BA29-B6F1471F7BFA}" type="parTrans" cxnId="{5458A662-5ED6-41D7-9279-1BE606E93A59}">
      <dgm:prSet/>
      <dgm:spPr/>
      <dgm:t>
        <a:bodyPr/>
        <a:lstStyle/>
        <a:p>
          <a:endParaRPr lang="en-US"/>
        </a:p>
      </dgm:t>
    </dgm:pt>
    <dgm:pt modelId="{30F2847C-E166-464E-A424-CAD301B511EE}" type="sibTrans" cxnId="{5458A662-5ED6-41D7-9279-1BE606E93A59}">
      <dgm:prSet/>
      <dgm:spPr/>
      <dgm:t>
        <a:bodyPr/>
        <a:lstStyle/>
        <a:p>
          <a:endParaRPr lang="en-US"/>
        </a:p>
      </dgm:t>
    </dgm:pt>
    <dgm:pt modelId="{DB8FEDD8-4848-4DCF-A34F-958AB9609F4C}">
      <dgm:prSet custT="1"/>
      <dgm:spPr>
        <a:solidFill>
          <a:srgbClr val="D0D2D3">
            <a:alpha val="90000"/>
          </a:srgbClr>
        </a:solidFill>
        <a:ln>
          <a:solidFill>
            <a:schemeClr val="tx1"/>
          </a:solidFill>
        </a:ln>
      </dgm:spPr>
      <dgm:t>
        <a:bodyPr/>
        <a:lstStyle/>
        <a:p>
          <a:r>
            <a:rPr lang="en-US" sz="1800" b="1" dirty="0">
              <a:solidFill>
                <a:srgbClr val="000000"/>
              </a:solidFill>
            </a:rPr>
            <a:t>Monitor and report student progress</a:t>
          </a:r>
        </a:p>
      </dgm:t>
    </dgm:pt>
    <dgm:pt modelId="{339047B8-261F-4BEA-B310-9A56800B031B}" type="parTrans" cxnId="{99A3D04E-C081-4C78-97AE-6EA64CB10573}">
      <dgm:prSet/>
      <dgm:spPr/>
      <dgm:t>
        <a:bodyPr/>
        <a:lstStyle/>
        <a:p>
          <a:endParaRPr lang="en-US"/>
        </a:p>
      </dgm:t>
    </dgm:pt>
    <dgm:pt modelId="{BF86F55C-57D6-4D34-B7DD-7B8A9E846B25}" type="sibTrans" cxnId="{99A3D04E-C081-4C78-97AE-6EA64CB10573}">
      <dgm:prSet/>
      <dgm:spPr/>
      <dgm:t>
        <a:bodyPr/>
        <a:lstStyle/>
        <a:p>
          <a:endParaRPr lang="en-US"/>
        </a:p>
      </dgm:t>
    </dgm:pt>
    <dgm:pt modelId="{1CC7F4B3-2E56-41A8-801B-F0A9BB5EB59A}">
      <dgm:prSet custT="1"/>
      <dgm:spPr>
        <a:solidFill>
          <a:srgbClr val="D0D2D3">
            <a:alpha val="90000"/>
          </a:srgbClr>
        </a:solidFill>
        <a:ln>
          <a:solidFill>
            <a:schemeClr val="tx1"/>
          </a:solidFill>
        </a:ln>
      </dgm:spPr>
      <dgm:t>
        <a:bodyPr/>
        <a:lstStyle/>
        <a:p>
          <a:r>
            <a:rPr lang="en-US" sz="1400" b="1" dirty="0">
              <a:solidFill>
                <a:srgbClr val="000000"/>
              </a:solidFill>
            </a:rPr>
            <a:t>Identify specially designed instruction including accommodations and/or modifications needed to access, engage in meaningful participation and make progress in the general education curriculum</a:t>
          </a:r>
        </a:p>
      </dgm:t>
    </dgm:pt>
    <dgm:pt modelId="{5A3EB9D8-EDA0-419E-99A2-FFE8826B8F8E}" type="parTrans" cxnId="{6E2BA677-0860-45FA-952D-C774614678F3}">
      <dgm:prSet/>
      <dgm:spPr/>
      <dgm:t>
        <a:bodyPr/>
        <a:lstStyle/>
        <a:p>
          <a:endParaRPr lang="en-US"/>
        </a:p>
      </dgm:t>
    </dgm:pt>
    <dgm:pt modelId="{F0CA31F2-3A62-4F6D-9FF3-E9C76CD5E786}" type="sibTrans" cxnId="{6E2BA677-0860-45FA-952D-C774614678F3}">
      <dgm:prSet/>
      <dgm:spPr/>
      <dgm:t>
        <a:bodyPr/>
        <a:lstStyle/>
        <a:p>
          <a:endParaRPr lang="en-US"/>
        </a:p>
      </dgm:t>
    </dgm:pt>
    <dgm:pt modelId="{ACD76B04-5A14-4852-A880-657D18866FF8}">
      <dgm:prSet/>
      <dgm:spPr>
        <a:solidFill>
          <a:srgbClr val="D0D2D3">
            <a:alpha val="90000"/>
          </a:srgbClr>
        </a:solidFill>
        <a:ln>
          <a:solidFill>
            <a:schemeClr val="tx1"/>
          </a:solidFill>
        </a:ln>
      </dgm:spPr>
      <dgm:t>
        <a:bodyPr/>
        <a:lstStyle/>
        <a:p>
          <a:r>
            <a:rPr lang="en-US" b="1" dirty="0">
              <a:solidFill>
                <a:srgbClr val="000000"/>
              </a:solidFill>
            </a:rPr>
            <a:t>Determine how the student will participate in assessment</a:t>
          </a:r>
        </a:p>
      </dgm:t>
    </dgm:pt>
    <dgm:pt modelId="{D1E3B5F9-289F-4D2F-81D7-1355C8E8281C}" type="parTrans" cxnId="{1CA0FCFF-4555-485A-B521-65D3DB6B1CC4}">
      <dgm:prSet/>
      <dgm:spPr/>
      <dgm:t>
        <a:bodyPr/>
        <a:lstStyle/>
        <a:p>
          <a:endParaRPr lang="en-US"/>
        </a:p>
      </dgm:t>
    </dgm:pt>
    <dgm:pt modelId="{EBBA5AED-1FB1-4E76-9FAD-B880946C68D5}" type="sibTrans" cxnId="{1CA0FCFF-4555-485A-B521-65D3DB6B1CC4}">
      <dgm:prSet/>
      <dgm:spPr/>
      <dgm:t>
        <a:bodyPr/>
        <a:lstStyle/>
        <a:p>
          <a:endParaRPr lang="en-US"/>
        </a:p>
      </dgm:t>
    </dgm:pt>
    <dgm:pt modelId="{47B2BEB5-24CB-4CEC-A773-DF46CE37DFA6}" type="pres">
      <dgm:prSet presAssocID="{D7EB713F-8712-454A-8D8C-FEC36FDB3184}" presName="linearFlow" presStyleCnt="0">
        <dgm:presLayoutVars>
          <dgm:dir/>
          <dgm:animLvl val="lvl"/>
          <dgm:resizeHandles val="exact"/>
        </dgm:presLayoutVars>
      </dgm:prSet>
      <dgm:spPr/>
      <dgm:t>
        <a:bodyPr/>
        <a:lstStyle/>
        <a:p>
          <a:endParaRPr lang="en-US"/>
        </a:p>
      </dgm:t>
    </dgm:pt>
    <dgm:pt modelId="{49B52AD0-B9E4-4AAC-AF36-2F92E06E1653}" type="pres">
      <dgm:prSet presAssocID="{756A943A-8EBC-4EEA-B691-CB7D4EF9B42F}" presName="composite" presStyleCnt="0"/>
      <dgm:spPr/>
      <dgm:t>
        <a:bodyPr/>
        <a:lstStyle/>
        <a:p>
          <a:endParaRPr lang="en-US"/>
        </a:p>
      </dgm:t>
    </dgm:pt>
    <dgm:pt modelId="{78DE99F7-6DF7-416A-938B-CE2E99A076FB}" type="pres">
      <dgm:prSet presAssocID="{756A943A-8EBC-4EEA-B691-CB7D4EF9B42F}" presName="parentText" presStyleLbl="alignNode1" presStyleIdx="0" presStyleCnt="7">
        <dgm:presLayoutVars>
          <dgm:chMax val="1"/>
          <dgm:bulletEnabled val="1"/>
        </dgm:presLayoutVars>
      </dgm:prSet>
      <dgm:spPr/>
      <dgm:t>
        <a:bodyPr/>
        <a:lstStyle/>
        <a:p>
          <a:endParaRPr lang="en-US"/>
        </a:p>
      </dgm:t>
    </dgm:pt>
    <dgm:pt modelId="{DCAAF5B1-4F5A-4D1E-84C3-EB05EA42DD13}" type="pres">
      <dgm:prSet presAssocID="{756A943A-8EBC-4EEA-B691-CB7D4EF9B42F}" presName="descendantText" presStyleLbl="alignAcc1" presStyleIdx="0" presStyleCnt="7">
        <dgm:presLayoutVars>
          <dgm:bulletEnabled val="1"/>
        </dgm:presLayoutVars>
      </dgm:prSet>
      <dgm:spPr/>
      <dgm:t>
        <a:bodyPr/>
        <a:lstStyle/>
        <a:p>
          <a:endParaRPr lang="en-US"/>
        </a:p>
      </dgm:t>
    </dgm:pt>
    <dgm:pt modelId="{79D8F863-6E74-4210-9185-C37E0A51E335}" type="pres">
      <dgm:prSet presAssocID="{C3BA9A64-8A6C-419B-9989-7D1D47097EF3}" presName="sp" presStyleCnt="0"/>
      <dgm:spPr/>
      <dgm:t>
        <a:bodyPr/>
        <a:lstStyle/>
        <a:p>
          <a:endParaRPr lang="en-US"/>
        </a:p>
      </dgm:t>
    </dgm:pt>
    <dgm:pt modelId="{14EF4F94-C597-4F17-B4AE-045DEE1825E4}" type="pres">
      <dgm:prSet presAssocID="{FB979162-0F88-4190-8B8E-A520A07097EA}" presName="composite" presStyleCnt="0"/>
      <dgm:spPr/>
      <dgm:t>
        <a:bodyPr/>
        <a:lstStyle/>
        <a:p>
          <a:endParaRPr lang="en-US"/>
        </a:p>
      </dgm:t>
    </dgm:pt>
    <dgm:pt modelId="{F14DA9CE-F008-4AD7-B574-C0E6159058DB}" type="pres">
      <dgm:prSet presAssocID="{FB979162-0F88-4190-8B8E-A520A07097EA}" presName="parentText" presStyleLbl="alignNode1" presStyleIdx="1" presStyleCnt="7">
        <dgm:presLayoutVars>
          <dgm:chMax val="1"/>
          <dgm:bulletEnabled val="1"/>
        </dgm:presLayoutVars>
      </dgm:prSet>
      <dgm:spPr/>
      <dgm:t>
        <a:bodyPr/>
        <a:lstStyle/>
        <a:p>
          <a:endParaRPr lang="en-US"/>
        </a:p>
      </dgm:t>
    </dgm:pt>
    <dgm:pt modelId="{1C02062A-00C6-4AA6-9C01-DB234E3CEF0E}" type="pres">
      <dgm:prSet presAssocID="{FB979162-0F88-4190-8B8E-A520A07097EA}" presName="descendantText" presStyleLbl="alignAcc1" presStyleIdx="1" presStyleCnt="7">
        <dgm:presLayoutVars>
          <dgm:bulletEnabled val="1"/>
        </dgm:presLayoutVars>
      </dgm:prSet>
      <dgm:spPr/>
      <dgm:t>
        <a:bodyPr/>
        <a:lstStyle/>
        <a:p>
          <a:endParaRPr lang="en-US"/>
        </a:p>
      </dgm:t>
    </dgm:pt>
    <dgm:pt modelId="{75D2C1DC-068A-4921-A1F1-8BD0954CA218}" type="pres">
      <dgm:prSet presAssocID="{BBF51CEC-09A6-425C-A1B7-F9B9C035833D}" presName="sp" presStyleCnt="0"/>
      <dgm:spPr/>
      <dgm:t>
        <a:bodyPr/>
        <a:lstStyle/>
        <a:p>
          <a:endParaRPr lang="en-US"/>
        </a:p>
      </dgm:t>
    </dgm:pt>
    <dgm:pt modelId="{DAD6320C-5922-4E11-9708-104B0064EF20}" type="pres">
      <dgm:prSet presAssocID="{BBBB0361-6979-4405-9C1B-1A116EB62267}" presName="composite" presStyleCnt="0"/>
      <dgm:spPr/>
      <dgm:t>
        <a:bodyPr/>
        <a:lstStyle/>
        <a:p>
          <a:endParaRPr lang="en-US"/>
        </a:p>
      </dgm:t>
    </dgm:pt>
    <dgm:pt modelId="{3F03B27F-FC98-4A88-9802-31624D9C8A4C}" type="pres">
      <dgm:prSet presAssocID="{BBBB0361-6979-4405-9C1B-1A116EB62267}" presName="parentText" presStyleLbl="alignNode1" presStyleIdx="2" presStyleCnt="7">
        <dgm:presLayoutVars>
          <dgm:chMax val="1"/>
          <dgm:bulletEnabled val="1"/>
        </dgm:presLayoutVars>
      </dgm:prSet>
      <dgm:spPr/>
      <dgm:t>
        <a:bodyPr/>
        <a:lstStyle/>
        <a:p>
          <a:endParaRPr lang="en-US"/>
        </a:p>
      </dgm:t>
    </dgm:pt>
    <dgm:pt modelId="{234428B0-1196-4322-9F34-B65128EEC668}" type="pres">
      <dgm:prSet presAssocID="{BBBB0361-6979-4405-9C1B-1A116EB62267}" presName="descendantText" presStyleLbl="alignAcc1" presStyleIdx="2" presStyleCnt="7">
        <dgm:presLayoutVars>
          <dgm:bulletEnabled val="1"/>
        </dgm:presLayoutVars>
      </dgm:prSet>
      <dgm:spPr/>
      <dgm:t>
        <a:bodyPr/>
        <a:lstStyle/>
        <a:p>
          <a:endParaRPr lang="en-US"/>
        </a:p>
      </dgm:t>
    </dgm:pt>
    <dgm:pt modelId="{8C193698-D8FA-46C5-8406-D66FC15F17DD}" type="pres">
      <dgm:prSet presAssocID="{78AE990A-78C1-449D-94E5-A6E290857F0F}" presName="sp" presStyleCnt="0"/>
      <dgm:spPr/>
      <dgm:t>
        <a:bodyPr/>
        <a:lstStyle/>
        <a:p>
          <a:endParaRPr lang="en-US"/>
        </a:p>
      </dgm:t>
    </dgm:pt>
    <dgm:pt modelId="{B506FD89-9AEA-4099-8095-670A507470AF}" type="pres">
      <dgm:prSet presAssocID="{0D4D29DA-077A-4B6D-831A-9AB30020EFE8}" presName="composite" presStyleCnt="0"/>
      <dgm:spPr/>
      <dgm:t>
        <a:bodyPr/>
        <a:lstStyle/>
        <a:p>
          <a:endParaRPr lang="en-US"/>
        </a:p>
      </dgm:t>
    </dgm:pt>
    <dgm:pt modelId="{20E92BD4-2B29-4E2C-AA86-16273C8DDEB8}" type="pres">
      <dgm:prSet presAssocID="{0D4D29DA-077A-4B6D-831A-9AB30020EFE8}" presName="parentText" presStyleLbl="alignNode1" presStyleIdx="3" presStyleCnt="7">
        <dgm:presLayoutVars>
          <dgm:chMax val="1"/>
          <dgm:bulletEnabled val="1"/>
        </dgm:presLayoutVars>
      </dgm:prSet>
      <dgm:spPr/>
      <dgm:t>
        <a:bodyPr/>
        <a:lstStyle/>
        <a:p>
          <a:endParaRPr lang="en-US"/>
        </a:p>
      </dgm:t>
    </dgm:pt>
    <dgm:pt modelId="{8C6F2CB7-03B9-42A6-A123-A57CE5D8BB5C}" type="pres">
      <dgm:prSet presAssocID="{0D4D29DA-077A-4B6D-831A-9AB30020EFE8}" presName="descendantText" presStyleLbl="alignAcc1" presStyleIdx="3" presStyleCnt="7">
        <dgm:presLayoutVars>
          <dgm:bulletEnabled val="1"/>
        </dgm:presLayoutVars>
      </dgm:prSet>
      <dgm:spPr/>
      <dgm:t>
        <a:bodyPr/>
        <a:lstStyle/>
        <a:p>
          <a:endParaRPr lang="en-US"/>
        </a:p>
      </dgm:t>
    </dgm:pt>
    <dgm:pt modelId="{D9897483-B149-4F10-B672-5F8F8565A083}" type="pres">
      <dgm:prSet presAssocID="{0A82668F-A713-4F18-AD7F-CDFB255D5EC9}" presName="sp" presStyleCnt="0"/>
      <dgm:spPr/>
      <dgm:t>
        <a:bodyPr/>
        <a:lstStyle/>
        <a:p>
          <a:endParaRPr lang="en-US"/>
        </a:p>
      </dgm:t>
    </dgm:pt>
    <dgm:pt modelId="{D6BD3CE6-13C6-42F9-A2B4-9A1E5373B726}" type="pres">
      <dgm:prSet presAssocID="{501CAB0C-59E3-482A-86CB-D95C188955DB}" presName="composite" presStyleCnt="0"/>
      <dgm:spPr/>
      <dgm:t>
        <a:bodyPr/>
        <a:lstStyle/>
        <a:p>
          <a:endParaRPr lang="en-US"/>
        </a:p>
      </dgm:t>
    </dgm:pt>
    <dgm:pt modelId="{B6A5C888-01AD-4048-98E7-566D34AF6F76}" type="pres">
      <dgm:prSet presAssocID="{501CAB0C-59E3-482A-86CB-D95C188955DB}" presName="parentText" presStyleLbl="alignNode1" presStyleIdx="4" presStyleCnt="7">
        <dgm:presLayoutVars>
          <dgm:chMax val="1"/>
          <dgm:bulletEnabled val="1"/>
        </dgm:presLayoutVars>
      </dgm:prSet>
      <dgm:spPr/>
      <dgm:t>
        <a:bodyPr/>
        <a:lstStyle/>
        <a:p>
          <a:endParaRPr lang="en-US"/>
        </a:p>
      </dgm:t>
    </dgm:pt>
    <dgm:pt modelId="{198A0B5F-330D-4861-B841-5979875FF489}" type="pres">
      <dgm:prSet presAssocID="{501CAB0C-59E3-482A-86CB-D95C188955DB}" presName="descendantText" presStyleLbl="alignAcc1" presStyleIdx="4" presStyleCnt="7" custLinFactNeighborX="126" custLinFactNeighborY="1122">
        <dgm:presLayoutVars>
          <dgm:bulletEnabled val="1"/>
        </dgm:presLayoutVars>
      </dgm:prSet>
      <dgm:spPr/>
      <dgm:t>
        <a:bodyPr/>
        <a:lstStyle/>
        <a:p>
          <a:endParaRPr lang="en-US"/>
        </a:p>
      </dgm:t>
    </dgm:pt>
    <dgm:pt modelId="{C4A6DEE8-8CB3-48AB-85AC-E02F26AF6FB8}" type="pres">
      <dgm:prSet presAssocID="{B0503B11-BBF3-4B80-A5D1-5E62972B6981}" presName="sp" presStyleCnt="0"/>
      <dgm:spPr/>
      <dgm:t>
        <a:bodyPr/>
        <a:lstStyle/>
        <a:p>
          <a:endParaRPr lang="en-US"/>
        </a:p>
      </dgm:t>
    </dgm:pt>
    <dgm:pt modelId="{BCD5D103-E159-4676-BB8E-6A498C5EF364}" type="pres">
      <dgm:prSet presAssocID="{80363519-CA89-4BC2-86FA-37F471248B6B}" presName="composite" presStyleCnt="0"/>
      <dgm:spPr/>
      <dgm:t>
        <a:bodyPr/>
        <a:lstStyle/>
        <a:p>
          <a:endParaRPr lang="en-US"/>
        </a:p>
      </dgm:t>
    </dgm:pt>
    <dgm:pt modelId="{DA7EA044-438E-456E-ADFC-0ABB2792A001}" type="pres">
      <dgm:prSet presAssocID="{80363519-CA89-4BC2-86FA-37F471248B6B}" presName="parentText" presStyleLbl="alignNode1" presStyleIdx="5" presStyleCnt="7">
        <dgm:presLayoutVars>
          <dgm:chMax val="1"/>
          <dgm:bulletEnabled val="1"/>
        </dgm:presLayoutVars>
      </dgm:prSet>
      <dgm:spPr/>
      <dgm:t>
        <a:bodyPr/>
        <a:lstStyle/>
        <a:p>
          <a:endParaRPr lang="en-US"/>
        </a:p>
      </dgm:t>
    </dgm:pt>
    <dgm:pt modelId="{C75E802D-E7D6-4183-9421-02C5E75CDB15}" type="pres">
      <dgm:prSet presAssocID="{80363519-CA89-4BC2-86FA-37F471248B6B}" presName="descendantText" presStyleLbl="alignAcc1" presStyleIdx="5" presStyleCnt="7">
        <dgm:presLayoutVars>
          <dgm:bulletEnabled val="1"/>
        </dgm:presLayoutVars>
      </dgm:prSet>
      <dgm:spPr/>
      <dgm:t>
        <a:bodyPr/>
        <a:lstStyle/>
        <a:p>
          <a:endParaRPr lang="en-US"/>
        </a:p>
      </dgm:t>
    </dgm:pt>
    <dgm:pt modelId="{65EF9B8E-CA95-42BC-9CDD-C6A9055147AC}" type="pres">
      <dgm:prSet presAssocID="{61331C43-3B07-4331-9508-9C9EC39494CE}" presName="sp" presStyleCnt="0"/>
      <dgm:spPr/>
      <dgm:t>
        <a:bodyPr/>
        <a:lstStyle/>
        <a:p>
          <a:endParaRPr lang="en-US"/>
        </a:p>
      </dgm:t>
    </dgm:pt>
    <dgm:pt modelId="{2241E682-E95B-4D9F-99F8-C23D395D8D5A}" type="pres">
      <dgm:prSet presAssocID="{47A9024D-62C9-46CA-B0AF-9325FA471794}" presName="composite" presStyleCnt="0"/>
      <dgm:spPr/>
      <dgm:t>
        <a:bodyPr/>
        <a:lstStyle/>
        <a:p>
          <a:endParaRPr lang="en-US"/>
        </a:p>
      </dgm:t>
    </dgm:pt>
    <dgm:pt modelId="{8C55F3B8-77B7-4859-AAEA-CBF63FBD2333}" type="pres">
      <dgm:prSet presAssocID="{47A9024D-62C9-46CA-B0AF-9325FA471794}" presName="parentText" presStyleLbl="alignNode1" presStyleIdx="6" presStyleCnt="7">
        <dgm:presLayoutVars>
          <dgm:chMax val="1"/>
          <dgm:bulletEnabled val="1"/>
        </dgm:presLayoutVars>
      </dgm:prSet>
      <dgm:spPr/>
      <dgm:t>
        <a:bodyPr/>
        <a:lstStyle/>
        <a:p>
          <a:endParaRPr lang="en-US"/>
        </a:p>
      </dgm:t>
    </dgm:pt>
    <dgm:pt modelId="{F20E7395-7A11-45A0-A1E5-B2236B45B887}" type="pres">
      <dgm:prSet presAssocID="{47A9024D-62C9-46CA-B0AF-9325FA471794}" presName="descendantText" presStyleLbl="alignAcc1" presStyleIdx="6" presStyleCnt="7">
        <dgm:presLayoutVars>
          <dgm:bulletEnabled val="1"/>
        </dgm:presLayoutVars>
      </dgm:prSet>
      <dgm:spPr/>
      <dgm:t>
        <a:bodyPr/>
        <a:lstStyle/>
        <a:p>
          <a:endParaRPr lang="en-US"/>
        </a:p>
      </dgm:t>
    </dgm:pt>
  </dgm:ptLst>
  <dgm:cxnLst>
    <dgm:cxn modelId="{212165B1-C14E-4C51-B23C-23D653890916}" type="presOf" srcId="{0D4D29DA-077A-4B6D-831A-9AB30020EFE8}" destId="{20E92BD4-2B29-4E2C-AA86-16273C8DDEB8}" srcOrd="0" destOrd="0" presId="urn:microsoft.com/office/officeart/2005/8/layout/chevron2"/>
    <dgm:cxn modelId="{69571E1F-622F-426C-85AB-E06E84B58ED6}" type="presOf" srcId="{F87A8D1B-D3EE-4404-B03E-CBF799855874}" destId="{8C6F2CB7-03B9-42A6-A123-A57CE5D8BB5C}" srcOrd="0" destOrd="0" presId="urn:microsoft.com/office/officeart/2005/8/layout/chevron2"/>
    <dgm:cxn modelId="{CEB30056-139E-4F9A-8D9D-7C8D468BB4D4}" srcId="{D7EB713F-8712-454A-8D8C-FEC36FDB3184}" destId="{756A943A-8EBC-4EEA-B691-CB7D4EF9B42F}" srcOrd="0" destOrd="0" parTransId="{6C87924B-F0A3-4D6D-AD9B-B45DF713F09B}" sibTransId="{C3BA9A64-8A6C-419B-9989-7D1D47097EF3}"/>
    <dgm:cxn modelId="{C698ABA5-1AC8-4774-B94E-862D17811D94}" type="presOf" srcId="{CABB136B-4089-40E8-8A6C-F779D13EF13B}" destId="{DCAAF5B1-4F5A-4D1E-84C3-EB05EA42DD13}" srcOrd="0" destOrd="0" presId="urn:microsoft.com/office/officeart/2005/8/layout/chevron2"/>
    <dgm:cxn modelId="{628FDE25-A27D-4160-A508-82D875E73757}" srcId="{BBBB0361-6979-4405-9C1B-1A116EB62267}" destId="{16675063-7EC6-4D91-89A1-834AB6A0E686}" srcOrd="0" destOrd="0" parTransId="{AD6BBF27-124E-4728-9DF3-A5B9973D3C91}" sibTransId="{AF350E38-0FCB-48CA-97F8-B6F85997378E}"/>
    <dgm:cxn modelId="{9C5833D9-8779-4E04-B4A1-0BC7A493F9EC}" srcId="{D7EB713F-8712-454A-8D8C-FEC36FDB3184}" destId="{501CAB0C-59E3-482A-86CB-D95C188955DB}" srcOrd="4" destOrd="0" parTransId="{4B13359A-15F0-4FCC-B4AF-293ABCC1E32F}" sibTransId="{B0503B11-BBF3-4B80-A5D1-5E62972B6981}"/>
    <dgm:cxn modelId="{82D6F9DD-3812-4FDC-B3C8-766D4C6F49A7}" srcId="{D7EB713F-8712-454A-8D8C-FEC36FDB3184}" destId="{80363519-CA89-4BC2-86FA-37F471248B6B}" srcOrd="5" destOrd="0" parTransId="{D589319E-9374-4CD9-85C8-475135438C34}" sibTransId="{61331C43-3B07-4331-9508-9C9EC39494CE}"/>
    <dgm:cxn modelId="{8EEE0787-A8EC-4894-B04F-B22B0D4D0C84}" type="presOf" srcId="{501CAB0C-59E3-482A-86CB-D95C188955DB}" destId="{B6A5C888-01AD-4048-98E7-566D34AF6F76}" srcOrd="0" destOrd="0" presId="urn:microsoft.com/office/officeart/2005/8/layout/chevron2"/>
    <dgm:cxn modelId="{389F7E67-87B1-494E-8AA2-9212CA7F3AE9}" type="presOf" srcId="{ACD76B04-5A14-4852-A880-657D18866FF8}" destId="{F20E7395-7A11-45A0-A1E5-B2236B45B887}" srcOrd="0" destOrd="0" presId="urn:microsoft.com/office/officeart/2005/8/layout/chevron2"/>
    <dgm:cxn modelId="{E8FA3BF4-5BA3-4B09-B175-F45FEEA03AA0}" srcId="{FB979162-0F88-4190-8B8E-A520A07097EA}" destId="{371E03E6-0237-4B92-82C7-20AE161D494E}" srcOrd="0" destOrd="0" parTransId="{4C12EC50-01A5-4649-A20C-39F5A34E47CF}" sibTransId="{E56AD1AF-862E-49B1-BC32-4DE9384D9621}"/>
    <dgm:cxn modelId="{5458A662-5ED6-41D7-9279-1BE606E93A59}" srcId="{0D4D29DA-077A-4B6D-831A-9AB30020EFE8}" destId="{F87A8D1B-D3EE-4404-B03E-CBF799855874}" srcOrd="0" destOrd="0" parTransId="{6E596ED9-14E2-4C69-BA29-B6F1471F7BFA}" sibTransId="{30F2847C-E166-464E-A424-CAD301B511EE}"/>
    <dgm:cxn modelId="{040D6822-8CFD-4207-9314-8CEEA6ABDFCF}" type="presOf" srcId="{371E03E6-0237-4B92-82C7-20AE161D494E}" destId="{1C02062A-00C6-4AA6-9C01-DB234E3CEF0E}" srcOrd="0" destOrd="0" presId="urn:microsoft.com/office/officeart/2005/8/layout/chevron2"/>
    <dgm:cxn modelId="{E254304C-5414-47A9-90F7-A40EEEF6DC50}" srcId="{D7EB713F-8712-454A-8D8C-FEC36FDB3184}" destId="{BBBB0361-6979-4405-9C1B-1A116EB62267}" srcOrd="2" destOrd="0" parTransId="{793B2DB7-0F30-41E4-86DD-CC82C76734FE}" sibTransId="{78AE990A-78C1-449D-94E5-A6E290857F0F}"/>
    <dgm:cxn modelId="{9B7064AD-38AD-4E08-9CE3-ECD546F9C36D}" srcId="{756A943A-8EBC-4EEA-B691-CB7D4EF9B42F}" destId="{CABB136B-4089-40E8-8A6C-F779D13EF13B}" srcOrd="0" destOrd="0" parTransId="{017A7ED4-5037-4337-B826-60988DACA82B}" sibTransId="{6918ECB1-F152-4201-A001-2CCB1F8C67A4}"/>
    <dgm:cxn modelId="{76343108-4DA1-4312-8A1A-397F6F8141C1}" type="presOf" srcId="{FB979162-0F88-4190-8B8E-A520A07097EA}" destId="{F14DA9CE-F008-4AD7-B574-C0E6159058DB}" srcOrd="0" destOrd="0" presId="urn:microsoft.com/office/officeart/2005/8/layout/chevron2"/>
    <dgm:cxn modelId="{FA39708E-E8BB-4037-8F3E-B8B3E7DA8271}" srcId="{D7EB713F-8712-454A-8D8C-FEC36FDB3184}" destId="{0D4D29DA-077A-4B6D-831A-9AB30020EFE8}" srcOrd="3" destOrd="0" parTransId="{53804857-EFEC-4B9D-95E5-FD146F88B183}" sibTransId="{0A82668F-A713-4F18-AD7F-CDFB255D5EC9}"/>
    <dgm:cxn modelId="{5F3FB0BA-09D1-4E85-BE78-8A498BE31415}" type="presOf" srcId="{16675063-7EC6-4D91-89A1-834AB6A0E686}" destId="{234428B0-1196-4322-9F34-B65128EEC668}" srcOrd="0" destOrd="0" presId="urn:microsoft.com/office/officeart/2005/8/layout/chevron2"/>
    <dgm:cxn modelId="{32015FE2-B675-45F3-88DD-6D6E1EB22722}" type="presOf" srcId="{80363519-CA89-4BC2-86FA-37F471248B6B}" destId="{DA7EA044-438E-456E-ADFC-0ABB2792A001}" srcOrd="0" destOrd="0" presId="urn:microsoft.com/office/officeart/2005/8/layout/chevron2"/>
    <dgm:cxn modelId="{3B0DE010-D34F-407E-B115-6869D74ABAE8}" srcId="{D7EB713F-8712-454A-8D8C-FEC36FDB3184}" destId="{47A9024D-62C9-46CA-B0AF-9325FA471794}" srcOrd="6" destOrd="0" parTransId="{CA48AC5C-B1E0-44F1-AEF4-765C76224F41}" sibTransId="{533F340D-9715-4224-A7ED-646612FB5C5A}"/>
    <dgm:cxn modelId="{D49370F3-6C43-4281-AC76-2160C31E1BBC}" type="presOf" srcId="{1CC7F4B3-2E56-41A8-801B-F0A9BB5EB59A}" destId="{C75E802D-E7D6-4183-9421-02C5E75CDB15}" srcOrd="0" destOrd="0" presId="urn:microsoft.com/office/officeart/2005/8/layout/chevron2"/>
    <dgm:cxn modelId="{C9D6CB28-5F93-44F9-B498-03FA2C6DE00D}" type="presOf" srcId="{BBBB0361-6979-4405-9C1B-1A116EB62267}" destId="{3F03B27F-FC98-4A88-9802-31624D9C8A4C}" srcOrd="0" destOrd="0" presId="urn:microsoft.com/office/officeart/2005/8/layout/chevron2"/>
    <dgm:cxn modelId="{8D9FC190-B9A1-4904-B6CC-F5B279E93C7D}" type="presOf" srcId="{DB8FEDD8-4848-4DCF-A34F-958AB9609F4C}" destId="{198A0B5F-330D-4861-B841-5979875FF489}" srcOrd="0" destOrd="0" presId="urn:microsoft.com/office/officeart/2005/8/layout/chevron2"/>
    <dgm:cxn modelId="{1CA0FCFF-4555-485A-B521-65D3DB6B1CC4}" srcId="{47A9024D-62C9-46CA-B0AF-9325FA471794}" destId="{ACD76B04-5A14-4852-A880-657D18866FF8}" srcOrd="0" destOrd="0" parTransId="{D1E3B5F9-289F-4D2F-81D7-1355C8E8281C}" sibTransId="{EBBA5AED-1FB1-4E76-9FAD-B880946C68D5}"/>
    <dgm:cxn modelId="{55AD9395-0783-4C0B-96E7-B81E2D35F1BE}" type="presOf" srcId="{47A9024D-62C9-46CA-B0AF-9325FA471794}" destId="{8C55F3B8-77B7-4859-AAEA-CBF63FBD2333}" srcOrd="0" destOrd="0" presId="urn:microsoft.com/office/officeart/2005/8/layout/chevron2"/>
    <dgm:cxn modelId="{209608B5-0DFC-445E-BDDE-2D41F0DD9647}" type="presOf" srcId="{756A943A-8EBC-4EEA-B691-CB7D4EF9B42F}" destId="{78DE99F7-6DF7-416A-938B-CE2E99A076FB}" srcOrd="0" destOrd="0" presId="urn:microsoft.com/office/officeart/2005/8/layout/chevron2"/>
    <dgm:cxn modelId="{45471F7C-6AA8-47EC-A461-D21F125293BA}" srcId="{D7EB713F-8712-454A-8D8C-FEC36FDB3184}" destId="{FB979162-0F88-4190-8B8E-A520A07097EA}" srcOrd="1" destOrd="0" parTransId="{5A1CA3DF-FDC7-4447-BF3F-4684C1AB4A59}" sibTransId="{BBF51CEC-09A6-425C-A1B7-F9B9C035833D}"/>
    <dgm:cxn modelId="{6E2BA677-0860-45FA-952D-C774614678F3}" srcId="{80363519-CA89-4BC2-86FA-37F471248B6B}" destId="{1CC7F4B3-2E56-41A8-801B-F0A9BB5EB59A}" srcOrd="0" destOrd="0" parTransId="{5A3EB9D8-EDA0-419E-99A2-FFE8826B8F8E}" sibTransId="{F0CA31F2-3A62-4F6D-9FF3-E9C76CD5E786}"/>
    <dgm:cxn modelId="{99A3D04E-C081-4C78-97AE-6EA64CB10573}" srcId="{501CAB0C-59E3-482A-86CB-D95C188955DB}" destId="{DB8FEDD8-4848-4DCF-A34F-958AB9609F4C}" srcOrd="0" destOrd="0" parTransId="{339047B8-261F-4BEA-B310-9A56800B031B}" sibTransId="{BF86F55C-57D6-4D34-B7DD-7B8A9E846B25}"/>
    <dgm:cxn modelId="{13F8537A-DA41-4895-A729-D47C4DFF3413}" type="presOf" srcId="{D7EB713F-8712-454A-8D8C-FEC36FDB3184}" destId="{47B2BEB5-24CB-4CEC-A773-DF46CE37DFA6}" srcOrd="0" destOrd="0" presId="urn:microsoft.com/office/officeart/2005/8/layout/chevron2"/>
    <dgm:cxn modelId="{81CB8D53-386F-4280-A6AE-DC9788449E07}" type="presParOf" srcId="{47B2BEB5-24CB-4CEC-A773-DF46CE37DFA6}" destId="{49B52AD0-B9E4-4AAC-AF36-2F92E06E1653}" srcOrd="0" destOrd="0" presId="urn:microsoft.com/office/officeart/2005/8/layout/chevron2"/>
    <dgm:cxn modelId="{17F7CDB1-6FA5-4A89-9451-20982A2F6E96}" type="presParOf" srcId="{49B52AD0-B9E4-4AAC-AF36-2F92E06E1653}" destId="{78DE99F7-6DF7-416A-938B-CE2E99A076FB}" srcOrd="0" destOrd="0" presId="urn:microsoft.com/office/officeart/2005/8/layout/chevron2"/>
    <dgm:cxn modelId="{48B74E63-F02C-447E-BC61-2D235D970D0D}" type="presParOf" srcId="{49B52AD0-B9E4-4AAC-AF36-2F92E06E1653}" destId="{DCAAF5B1-4F5A-4D1E-84C3-EB05EA42DD13}" srcOrd="1" destOrd="0" presId="urn:microsoft.com/office/officeart/2005/8/layout/chevron2"/>
    <dgm:cxn modelId="{D73327AF-97A6-4E33-AE79-7F52CB044269}" type="presParOf" srcId="{47B2BEB5-24CB-4CEC-A773-DF46CE37DFA6}" destId="{79D8F863-6E74-4210-9185-C37E0A51E335}" srcOrd="1" destOrd="0" presId="urn:microsoft.com/office/officeart/2005/8/layout/chevron2"/>
    <dgm:cxn modelId="{311DE6FB-3894-4C2F-801B-AD7103734884}" type="presParOf" srcId="{47B2BEB5-24CB-4CEC-A773-DF46CE37DFA6}" destId="{14EF4F94-C597-4F17-B4AE-045DEE1825E4}" srcOrd="2" destOrd="0" presId="urn:microsoft.com/office/officeart/2005/8/layout/chevron2"/>
    <dgm:cxn modelId="{540E427D-B552-44A7-9487-BA64E3C5B2B3}" type="presParOf" srcId="{14EF4F94-C597-4F17-B4AE-045DEE1825E4}" destId="{F14DA9CE-F008-4AD7-B574-C0E6159058DB}" srcOrd="0" destOrd="0" presId="urn:microsoft.com/office/officeart/2005/8/layout/chevron2"/>
    <dgm:cxn modelId="{FDEB48B6-D0D9-443C-A8AF-A54768ECE122}" type="presParOf" srcId="{14EF4F94-C597-4F17-B4AE-045DEE1825E4}" destId="{1C02062A-00C6-4AA6-9C01-DB234E3CEF0E}" srcOrd="1" destOrd="0" presId="urn:microsoft.com/office/officeart/2005/8/layout/chevron2"/>
    <dgm:cxn modelId="{66CEC12F-12D2-463F-9EC2-270213FA27ED}" type="presParOf" srcId="{47B2BEB5-24CB-4CEC-A773-DF46CE37DFA6}" destId="{75D2C1DC-068A-4921-A1F1-8BD0954CA218}" srcOrd="3" destOrd="0" presId="urn:microsoft.com/office/officeart/2005/8/layout/chevron2"/>
    <dgm:cxn modelId="{85255EAF-3DC6-44BE-824E-C7C8F4239014}" type="presParOf" srcId="{47B2BEB5-24CB-4CEC-A773-DF46CE37DFA6}" destId="{DAD6320C-5922-4E11-9708-104B0064EF20}" srcOrd="4" destOrd="0" presId="urn:microsoft.com/office/officeart/2005/8/layout/chevron2"/>
    <dgm:cxn modelId="{B50FE66A-A655-4B86-BD5C-93ED2BB46164}" type="presParOf" srcId="{DAD6320C-5922-4E11-9708-104B0064EF20}" destId="{3F03B27F-FC98-4A88-9802-31624D9C8A4C}" srcOrd="0" destOrd="0" presId="urn:microsoft.com/office/officeart/2005/8/layout/chevron2"/>
    <dgm:cxn modelId="{6452F5ED-29EA-43EB-92A3-9B44585C060E}" type="presParOf" srcId="{DAD6320C-5922-4E11-9708-104B0064EF20}" destId="{234428B0-1196-4322-9F34-B65128EEC668}" srcOrd="1" destOrd="0" presId="urn:microsoft.com/office/officeart/2005/8/layout/chevron2"/>
    <dgm:cxn modelId="{D98BC2D8-E992-4CEE-987C-6C2EE801C35A}" type="presParOf" srcId="{47B2BEB5-24CB-4CEC-A773-DF46CE37DFA6}" destId="{8C193698-D8FA-46C5-8406-D66FC15F17DD}" srcOrd="5" destOrd="0" presId="urn:microsoft.com/office/officeart/2005/8/layout/chevron2"/>
    <dgm:cxn modelId="{71B1CC33-E560-48DF-8906-9298D6F1A92E}" type="presParOf" srcId="{47B2BEB5-24CB-4CEC-A773-DF46CE37DFA6}" destId="{B506FD89-9AEA-4099-8095-670A507470AF}" srcOrd="6" destOrd="0" presId="urn:microsoft.com/office/officeart/2005/8/layout/chevron2"/>
    <dgm:cxn modelId="{B536FC64-3F52-404E-8361-D27549613498}" type="presParOf" srcId="{B506FD89-9AEA-4099-8095-670A507470AF}" destId="{20E92BD4-2B29-4E2C-AA86-16273C8DDEB8}" srcOrd="0" destOrd="0" presId="urn:microsoft.com/office/officeart/2005/8/layout/chevron2"/>
    <dgm:cxn modelId="{51DB5E94-C494-421E-9D97-5B1467973885}" type="presParOf" srcId="{B506FD89-9AEA-4099-8095-670A507470AF}" destId="{8C6F2CB7-03B9-42A6-A123-A57CE5D8BB5C}" srcOrd="1" destOrd="0" presId="urn:microsoft.com/office/officeart/2005/8/layout/chevron2"/>
    <dgm:cxn modelId="{F2C57519-42D2-4705-BD82-D86B60CA5E25}" type="presParOf" srcId="{47B2BEB5-24CB-4CEC-A773-DF46CE37DFA6}" destId="{D9897483-B149-4F10-B672-5F8F8565A083}" srcOrd="7" destOrd="0" presId="urn:microsoft.com/office/officeart/2005/8/layout/chevron2"/>
    <dgm:cxn modelId="{4D851F2B-9F89-4552-A284-71BD2723D5C9}" type="presParOf" srcId="{47B2BEB5-24CB-4CEC-A773-DF46CE37DFA6}" destId="{D6BD3CE6-13C6-42F9-A2B4-9A1E5373B726}" srcOrd="8" destOrd="0" presId="urn:microsoft.com/office/officeart/2005/8/layout/chevron2"/>
    <dgm:cxn modelId="{8CB7A936-4408-470C-8675-DB39C4C2FB81}" type="presParOf" srcId="{D6BD3CE6-13C6-42F9-A2B4-9A1E5373B726}" destId="{B6A5C888-01AD-4048-98E7-566D34AF6F76}" srcOrd="0" destOrd="0" presId="urn:microsoft.com/office/officeart/2005/8/layout/chevron2"/>
    <dgm:cxn modelId="{64E1DEB2-492B-40C7-980E-021C2A1224D2}" type="presParOf" srcId="{D6BD3CE6-13C6-42F9-A2B4-9A1E5373B726}" destId="{198A0B5F-330D-4861-B841-5979875FF489}" srcOrd="1" destOrd="0" presId="urn:microsoft.com/office/officeart/2005/8/layout/chevron2"/>
    <dgm:cxn modelId="{AE08F74F-E795-4458-AC9B-BB689D4A4051}" type="presParOf" srcId="{47B2BEB5-24CB-4CEC-A773-DF46CE37DFA6}" destId="{C4A6DEE8-8CB3-48AB-85AC-E02F26AF6FB8}" srcOrd="9" destOrd="0" presId="urn:microsoft.com/office/officeart/2005/8/layout/chevron2"/>
    <dgm:cxn modelId="{922FEAFF-FB21-4FF1-89AB-1A1BEC58B38F}" type="presParOf" srcId="{47B2BEB5-24CB-4CEC-A773-DF46CE37DFA6}" destId="{BCD5D103-E159-4676-BB8E-6A498C5EF364}" srcOrd="10" destOrd="0" presId="urn:microsoft.com/office/officeart/2005/8/layout/chevron2"/>
    <dgm:cxn modelId="{001CEA7E-7FC3-47D0-B9E2-C492177E2672}" type="presParOf" srcId="{BCD5D103-E159-4676-BB8E-6A498C5EF364}" destId="{DA7EA044-438E-456E-ADFC-0ABB2792A001}" srcOrd="0" destOrd="0" presId="urn:microsoft.com/office/officeart/2005/8/layout/chevron2"/>
    <dgm:cxn modelId="{013E0AD4-0120-41F2-8259-A38DD35C6CD8}" type="presParOf" srcId="{BCD5D103-E159-4676-BB8E-6A498C5EF364}" destId="{C75E802D-E7D6-4183-9421-02C5E75CDB15}" srcOrd="1" destOrd="0" presId="urn:microsoft.com/office/officeart/2005/8/layout/chevron2"/>
    <dgm:cxn modelId="{48C05F07-DAAB-479D-B2A9-7BB7BFDEB355}" type="presParOf" srcId="{47B2BEB5-24CB-4CEC-A773-DF46CE37DFA6}" destId="{65EF9B8E-CA95-42BC-9CDD-C6A9055147AC}" srcOrd="11" destOrd="0" presId="urn:microsoft.com/office/officeart/2005/8/layout/chevron2"/>
    <dgm:cxn modelId="{A669A436-1224-4090-BE3E-E4E187AE048A}" type="presParOf" srcId="{47B2BEB5-24CB-4CEC-A773-DF46CE37DFA6}" destId="{2241E682-E95B-4D9F-99F8-C23D395D8D5A}" srcOrd="12" destOrd="0" presId="urn:microsoft.com/office/officeart/2005/8/layout/chevron2"/>
    <dgm:cxn modelId="{40D12F1F-F578-4D0C-A184-259FFD181168}" type="presParOf" srcId="{2241E682-E95B-4D9F-99F8-C23D395D8D5A}" destId="{8C55F3B8-77B7-4859-AAEA-CBF63FBD2333}" srcOrd="0" destOrd="0" presId="urn:microsoft.com/office/officeart/2005/8/layout/chevron2"/>
    <dgm:cxn modelId="{3B058200-118B-4F08-89E6-A6CCA456308B}" type="presParOf" srcId="{2241E682-E95B-4D9F-99F8-C23D395D8D5A}" destId="{F20E7395-7A11-45A0-A1E5-B2236B45B887}" srcOrd="1" destOrd="0" presId="urn:microsoft.com/office/officeart/2005/8/layout/chevron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68B05F-979F-4C2B-B63B-696B42B29813}" type="doc">
      <dgm:prSet loTypeId="urn:microsoft.com/office/officeart/2005/8/layout/gear1" loCatId="process" qsTypeId="urn:microsoft.com/office/officeart/2005/8/quickstyle/simple1" qsCatId="simple" csTypeId="urn:microsoft.com/office/officeart/2005/8/colors/colorful4" csCatId="colorful" phldr="1"/>
      <dgm:spPr/>
    </dgm:pt>
    <dgm:pt modelId="{70DD7304-2067-4DB3-9A97-F180FA1B592B}">
      <dgm:prSet phldrT="[Text]"/>
      <dgm:spPr/>
      <dgm:t>
        <a:bodyPr/>
        <a:lstStyle/>
        <a:p>
          <a:r>
            <a:rPr lang="en-US" b="1" dirty="0" smtClean="0"/>
            <a:t>Student Characteristics</a:t>
          </a:r>
          <a:endParaRPr lang="en-US" b="1" dirty="0"/>
        </a:p>
      </dgm:t>
    </dgm:pt>
    <dgm:pt modelId="{E1AE4D47-9F17-4DB0-9D41-CCC8A0B996A8}" type="parTrans" cxnId="{FA0E4678-0550-4BB1-8539-BB070F84469B}">
      <dgm:prSet/>
      <dgm:spPr/>
      <dgm:t>
        <a:bodyPr/>
        <a:lstStyle/>
        <a:p>
          <a:endParaRPr lang="en-US"/>
        </a:p>
      </dgm:t>
    </dgm:pt>
    <dgm:pt modelId="{8EF0FF07-77F3-4055-B1CD-9C9015F0DEFD}" type="sibTrans" cxnId="{FA0E4678-0550-4BB1-8539-BB070F84469B}">
      <dgm:prSet/>
      <dgm:spPr/>
      <dgm:t>
        <a:bodyPr/>
        <a:lstStyle/>
        <a:p>
          <a:endParaRPr lang="en-US"/>
        </a:p>
      </dgm:t>
    </dgm:pt>
    <dgm:pt modelId="{D8FB335E-0469-44D0-88FC-A2ADE5C2286B}">
      <dgm:prSet phldrT="[Text]" custT="1"/>
      <dgm:spPr/>
      <dgm:t>
        <a:bodyPr/>
        <a:lstStyle/>
        <a:p>
          <a:r>
            <a:rPr lang="en-US" sz="1400" b="1" dirty="0" smtClean="0"/>
            <a:t>Accommodation </a:t>
          </a:r>
        </a:p>
        <a:p>
          <a:r>
            <a:rPr lang="en-US" sz="1400" b="1" dirty="0" smtClean="0"/>
            <a:t>Modifications</a:t>
          </a:r>
          <a:endParaRPr lang="en-US" sz="1400" b="1" dirty="0"/>
        </a:p>
      </dgm:t>
    </dgm:pt>
    <dgm:pt modelId="{094B25B3-BC50-4561-AAD1-86C153B0AFAE}" type="parTrans" cxnId="{207597A3-CB4A-4465-8EDF-3AE904B81774}">
      <dgm:prSet/>
      <dgm:spPr/>
      <dgm:t>
        <a:bodyPr/>
        <a:lstStyle/>
        <a:p>
          <a:endParaRPr lang="en-US"/>
        </a:p>
      </dgm:t>
    </dgm:pt>
    <dgm:pt modelId="{8BAAF87C-9DBE-4958-8484-B3C3D46AA912}" type="sibTrans" cxnId="{207597A3-CB4A-4465-8EDF-3AE904B81774}">
      <dgm:prSet/>
      <dgm:spPr/>
      <dgm:t>
        <a:bodyPr/>
        <a:lstStyle/>
        <a:p>
          <a:endParaRPr lang="en-US"/>
        </a:p>
      </dgm:t>
    </dgm:pt>
    <dgm:pt modelId="{7B9E5D34-1454-4D17-9868-38B24E7830CC}">
      <dgm:prSet phldrT="[Text]" custT="1"/>
      <dgm:spPr/>
      <dgm:t>
        <a:bodyPr/>
        <a:lstStyle/>
        <a:p>
          <a:r>
            <a:rPr lang="en-US" sz="1800" b="1" dirty="0" smtClean="0"/>
            <a:t>Assessment</a:t>
          </a:r>
          <a:endParaRPr lang="en-US" sz="1800" b="1" dirty="0"/>
        </a:p>
      </dgm:t>
    </dgm:pt>
    <dgm:pt modelId="{C3554E3F-358A-4162-A7AE-434E3FFE3D4D}" type="parTrans" cxnId="{8CECAACF-6AC3-499F-BF14-09D639A777D6}">
      <dgm:prSet/>
      <dgm:spPr/>
      <dgm:t>
        <a:bodyPr/>
        <a:lstStyle/>
        <a:p>
          <a:endParaRPr lang="en-US"/>
        </a:p>
      </dgm:t>
    </dgm:pt>
    <dgm:pt modelId="{9B58DE87-E46C-4177-A676-E9CB2F7E4BBE}" type="sibTrans" cxnId="{8CECAACF-6AC3-499F-BF14-09D639A777D6}">
      <dgm:prSet/>
      <dgm:spPr/>
      <dgm:t>
        <a:bodyPr/>
        <a:lstStyle/>
        <a:p>
          <a:endParaRPr lang="en-US"/>
        </a:p>
      </dgm:t>
    </dgm:pt>
    <dgm:pt modelId="{1884DC6F-0C55-4018-BF4E-032F63B54753}" type="pres">
      <dgm:prSet presAssocID="{3268B05F-979F-4C2B-B63B-696B42B29813}" presName="composite" presStyleCnt="0">
        <dgm:presLayoutVars>
          <dgm:chMax val="3"/>
          <dgm:animLvl val="lvl"/>
          <dgm:resizeHandles val="exact"/>
        </dgm:presLayoutVars>
      </dgm:prSet>
      <dgm:spPr/>
    </dgm:pt>
    <dgm:pt modelId="{6DFF8CA7-8FC3-488D-B9D9-86698F464B7D}" type="pres">
      <dgm:prSet presAssocID="{70DD7304-2067-4DB3-9A97-F180FA1B592B}" presName="gear1" presStyleLbl="node1" presStyleIdx="0" presStyleCnt="3">
        <dgm:presLayoutVars>
          <dgm:chMax val="1"/>
          <dgm:bulletEnabled val="1"/>
        </dgm:presLayoutVars>
      </dgm:prSet>
      <dgm:spPr/>
      <dgm:t>
        <a:bodyPr/>
        <a:lstStyle/>
        <a:p>
          <a:endParaRPr lang="en-US"/>
        </a:p>
      </dgm:t>
    </dgm:pt>
    <dgm:pt modelId="{B78D5E53-7383-4150-BA34-45A82F01A892}" type="pres">
      <dgm:prSet presAssocID="{70DD7304-2067-4DB3-9A97-F180FA1B592B}" presName="gear1srcNode" presStyleLbl="node1" presStyleIdx="0" presStyleCnt="3"/>
      <dgm:spPr/>
      <dgm:t>
        <a:bodyPr/>
        <a:lstStyle/>
        <a:p>
          <a:endParaRPr lang="en-US"/>
        </a:p>
      </dgm:t>
    </dgm:pt>
    <dgm:pt modelId="{106BF404-0CC5-4141-AAE2-6435ABEA2E68}" type="pres">
      <dgm:prSet presAssocID="{70DD7304-2067-4DB3-9A97-F180FA1B592B}" presName="gear1dstNode" presStyleLbl="node1" presStyleIdx="0" presStyleCnt="3"/>
      <dgm:spPr/>
      <dgm:t>
        <a:bodyPr/>
        <a:lstStyle/>
        <a:p>
          <a:endParaRPr lang="en-US"/>
        </a:p>
      </dgm:t>
    </dgm:pt>
    <dgm:pt modelId="{ECDC978E-2EB0-431D-ADDB-29A8BE6CCF88}" type="pres">
      <dgm:prSet presAssocID="{D8FB335E-0469-44D0-88FC-A2ADE5C2286B}" presName="gear2" presStyleLbl="node1" presStyleIdx="1" presStyleCnt="3" custScaleX="137492" custScaleY="133969">
        <dgm:presLayoutVars>
          <dgm:chMax val="1"/>
          <dgm:bulletEnabled val="1"/>
        </dgm:presLayoutVars>
      </dgm:prSet>
      <dgm:spPr/>
      <dgm:t>
        <a:bodyPr/>
        <a:lstStyle/>
        <a:p>
          <a:endParaRPr lang="en-US"/>
        </a:p>
      </dgm:t>
    </dgm:pt>
    <dgm:pt modelId="{FB846A87-E9F2-41F6-8730-823C4BC92D90}" type="pres">
      <dgm:prSet presAssocID="{D8FB335E-0469-44D0-88FC-A2ADE5C2286B}" presName="gear2srcNode" presStyleLbl="node1" presStyleIdx="1" presStyleCnt="3"/>
      <dgm:spPr/>
      <dgm:t>
        <a:bodyPr/>
        <a:lstStyle/>
        <a:p>
          <a:endParaRPr lang="en-US"/>
        </a:p>
      </dgm:t>
    </dgm:pt>
    <dgm:pt modelId="{117D1E41-ABC8-4BF5-8F46-7FABEF60C1FE}" type="pres">
      <dgm:prSet presAssocID="{D8FB335E-0469-44D0-88FC-A2ADE5C2286B}" presName="gear2dstNode" presStyleLbl="node1" presStyleIdx="1" presStyleCnt="3"/>
      <dgm:spPr/>
      <dgm:t>
        <a:bodyPr/>
        <a:lstStyle/>
        <a:p>
          <a:endParaRPr lang="en-US"/>
        </a:p>
      </dgm:t>
    </dgm:pt>
    <dgm:pt modelId="{BE7FEACF-495D-4553-B04D-10F26FE32076}" type="pres">
      <dgm:prSet presAssocID="{7B9E5D34-1454-4D17-9868-38B24E7830CC}" presName="gear3" presStyleLbl="node1" presStyleIdx="2" presStyleCnt="3" custScaleX="119080" custScaleY="120300"/>
      <dgm:spPr/>
      <dgm:t>
        <a:bodyPr/>
        <a:lstStyle/>
        <a:p>
          <a:endParaRPr lang="en-US"/>
        </a:p>
      </dgm:t>
    </dgm:pt>
    <dgm:pt modelId="{A16D982A-D7A1-4908-8C7B-1AA62E947FB2}" type="pres">
      <dgm:prSet presAssocID="{7B9E5D34-1454-4D17-9868-38B24E7830CC}" presName="gear3tx" presStyleLbl="node1" presStyleIdx="2" presStyleCnt="3">
        <dgm:presLayoutVars>
          <dgm:chMax val="1"/>
          <dgm:bulletEnabled val="1"/>
        </dgm:presLayoutVars>
      </dgm:prSet>
      <dgm:spPr/>
      <dgm:t>
        <a:bodyPr/>
        <a:lstStyle/>
        <a:p>
          <a:endParaRPr lang="en-US"/>
        </a:p>
      </dgm:t>
    </dgm:pt>
    <dgm:pt modelId="{3F84239B-5A3E-48A9-9045-7E930196ED2D}" type="pres">
      <dgm:prSet presAssocID="{7B9E5D34-1454-4D17-9868-38B24E7830CC}" presName="gear3srcNode" presStyleLbl="node1" presStyleIdx="2" presStyleCnt="3"/>
      <dgm:spPr/>
      <dgm:t>
        <a:bodyPr/>
        <a:lstStyle/>
        <a:p>
          <a:endParaRPr lang="en-US"/>
        </a:p>
      </dgm:t>
    </dgm:pt>
    <dgm:pt modelId="{64987729-295C-453B-9017-E5AD09B66898}" type="pres">
      <dgm:prSet presAssocID="{7B9E5D34-1454-4D17-9868-38B24E7830CC}" presName="gear3dstNode" presStyleLbl="node1" presStyleIdx="2" presStyleCnt="3"/>
      <dgm:spPr/>
      <dgm:t>
        <a:bodyPr/>
        <a:lstStyle/>
        <a:p>
          <a:endParaRPr lang="en-US"/>
        </a:p>
      </dgm:t>
    </dgm:pt>
    <dgm:pt modelId="{38A0B7C7-6162-495A-801F-B3D3E82A8150}" type="pres">
      <dgm:prSet presAssocID="{8EF0FF07-77F3-4055-B1CD-9C9015F0DEFD}" presName="connector1" presStyleLbl="sibTrans2D1" presStyleIdx="0" presStyleCnt="3"/>
      <dgm:spPr/>
      <dgm:t>
        <a:bodyPr/>
        <a:lstStyle/>
        <a:p>
          <a:endParaRPr lang="en-US"/>
        </a:p>
      </dgm:t>
    </dgm:pt>
    <dgm:pt modelId="{540E1F59-DEA3-44A3-86FA-BC13F65372E4}" type="pres">
      <dgm:prSet presAssocID="{8BAAF87C-9DBE-4958-8484-B3C3D46AA912}" presName="connector2" presStyleLbl="sibTrans2D1" presStyleIdx="1" presStyleCnt="3" custLinFactNeighborX="-13873" custLinFactNeighborY="-5061"/>
      <dgm:spPr/>
      <dgm:t>
        <a:bodyPr/>
        <a:lstStyle/>
        <a:p>
          <a:endParaRPr lang="en-US"/>
        </a:p>
      </dgm:t>
    </dgm:pt>
    <dgm:pt modelId="{099000AD-E9C1-430B-8D5B-A739E9C3357D}" type="pres">
      <dgm:prSet presAssocID="{9B58DE87-E46C-4177-A676-E9CB2F7E4BBE}" presName="connector3" presStyleLbl="sibTrans2D1" presStyleIdx="2" presStyleCnt="3"/>
      <dgm:spPr/>
      <dgm:t>
        <a:bodyPr/>
        <a:lstStyle/>
        <a:p>
          <a:endParaRPr lang="en-US"/>
        </a:p>
      </dgm:t>
    </dgm:pt>
  </dgm:ptLst>
  <dgm:cxnLst>
    <dgm:cxn modelId="{2060C45C-838B-4653-9DCF-C2883161A6B1}" type="presOf" srcId="{7B9E5D34-1454-4D17-9868-38B24E7830CC}" destId="{BE7FEACF-495D-4553-B04D-10F26FE32076}" srcOrd="0" destOrd="0" presId="urn:microsoft.com/office/officeart/2005/8/layout/gear1"/>
    <dgm:cxn modelId="{73130601-8DF4-491E-AE09-DE63B72102F8}" type="presOf" srcId="{D8FB335E-0469-44D0-88FC-A2ADE5C2286B}" destId="{FB846A87-E9F2-41F6-8730-823C4BC92D90}" srcOrd="1" destOrd="0" presId="urn:microsoft.com/office/officeart/2005/8/layout/gear1"/>
    <dgm:cxn modelId="{09631D59-ABA4-423D-B9CB-B4D648A4547E}" type="presOf" srcId="{7B9E5D34-1454-4D17-9868-38B24E7830CC}" destId="{64987729-295C-453B-9017-E5AD09B66898}" srcOrd="3" destOrd="0" presId="urn:microsoft.com/office/officeart/2005/8/layout/gear1"/>
    <dgm:cxn modelId="{A33EB45F-4491-48A8-A37A-293ECEC7086C}" type="presOf" srcId="{9B58DE87-E46C-4177-A676-E9CB2F7E4BBE}" destId="{099000AD-E9C1-430B-8D5B-A739E9C3357D}" srcOrd="0" destOrd="0" presId="urn:microsoft.com/office/officeart/2005/8/layout/gear1"/>
    <dgm:cxn modelId="{A498ABF2-7FAB-4718-9B41-4A7421B47319}" type="presOf" srcId="{70DD7304-2067-4DB3-9A97-F180FA1B592B}" destId="{106BF404-0CC5-4141-AAE2-6435ABEA2E68}" srcOrd="2" destOrd="0" presId="urn:microsoft.com/office/officeart/2005/8/layout/gear1"/>
    <dgm:cxn modelId="{6A208739-1020-4526-AD22-D42371533DE3}" type="presOf" srcId="{7B9E5D34-1454-4D17-9868-38B24E7830CC}" destId="{3F84239B-5A3E-48A9-9045-7E930196ED2D}" srcOrd="2" destOrd="0" presId="urn:microsoft.com/office/officeart/2005/8/layout/gear1"/>
    <dgm:cxn modelId="{FA0E4678-0550-4BB1-8539-BB070F84469B}" srcId="{3268B05F-979F-4C2B-B63B-696B42B29813}" destId="{70DD7304-2067-4DB3-9A97-F180FA1B592B}" srcOrd="0" destOrd="0" parTransId="{E1AE4D47-9F17-4DB0-9D41-CCC8A0B996A8}" sibTransId="{8EF0FF07-77F3-4055-B1CD-9C9015F0DEFD}"/>
    <dgm:cxn modelId="{8284C367-4849-4556-BE88-05FA255927A7}" type="presOf" srcId="{70DD7304-2067-4DB3-9A97-F180FA1B592B}" destId="{6DFF8CA7-8FC3-488D-B9D9-86698F464B7D}" srcOrd="0" destOrd="0" presId="urn:microsoft.com/office/officeart/2005/8/layout/gear1"/>
    <dgm:cxn modelId="{3EF0365F-5BC2-4E29-AA0A-01068C06C55F}" type="presOf" srcId="{7B9E5D34-1454-4D17-9868-38B24E7830CC}" destId="{A16D982A-D7A1-4908-8C7B-1AA62E947FB2}" srcOrd="1" destOrd="0" presId="urn:microsoft.com/office/officeart/2005/8/layout/gear1"/>
    <dgm:cxn modelId="{13063907-0829-48C2-B68D-F7FB7AD77B22}" type="presOf" srcId="{D8FB335E-0469-44D0-88FC-A2ADE5C2286B}" destId="{117D1E41-ABC8-4BF5-8F46-7FABEF60C1FE}" srcOrd="2" destOrd="0" presId="urn:microsoft.com/office/officeart/2005/8/layout/gear1"/>
    <dgm:cxn modelId="{61373831-B93E-447C-937A-393A2F0B4ADD}" type="presOf" srcId="{8EF0FF07-77F3-4055-B1CD-9C9015F0DEFD}" destId="{38A0B7C7-6162-495A-801F-B3D3E82A8150}" srcOrd="0" destOrd="0" presId="urn:microsoft.com/office/officeart/2005/8/layout/gear1"/>
    <dgm:cxn modelId="{1B51DB0F-A137-4308-927F-B9DEBAED3BC1}" type="presOf" srcId="{70DD7304-2067-4DB3-9A97-F180FA1B592B}" destId="{B78D5E53-7383-4150-BA34-45A82F01A892}" srcOrd="1" destOrd="0" presId="urn:microsoft.com/office/officeart/2005/8/layout/gear1"/>
    <dgm:cxn modelId="{60264967-3696-4EE5-A0DF-5659B23E82BC}" type="presOf" srcId="{D8FB335E-0469-44D0-88FC-A2ADE5C2286B}" destId="{ECDC978E-2EB0-431D-ADDB-29A8BE6CCF88}" srcOrd="0" destOrd="0" presId="urn:microsoft.com/office/officeart/2005/8/layout/gear1"/>
    <dgm:cxn modelId="{207597A3-CB4A-4465-8EDF-3AE904B81774}" srcId="{3268B05F-979F-4C2B-B63B-696B42B29813}" destId="{D8FB335E-0469-44D0-88FC-A2ADE5C2286B}" srcOrd="1" destOrd="0" parTransId="{094B25B3-BC50-4561-AAD1-86C153B0AFAE}" sibTransId="{8BAAF87C-9DBE-4958-8484-B3C3D46AA912}"/>
    <dgm:cxn modelId="{30A0B184-E8DF-4BAB-A29D-22B8FB54350C}" type="presOf" srcId="{8BAAF87C-9DBE-4958-8484-B3C3D46AA912}" destId="{540E1F59-DEA3-44A3-86FA-BC13F65372E4}" srcOrd="0" destOrd="0" presId="urn:microsoft.com/office/officeart/2005/8/layout/gear1"/>
    <dgm:cxn modelId="{8CECAACF-6AC3-499F-BF14-09D639A777D6}" srcId="{3268B05F-979F-4C2B-B63B-696B42B29813}" destId="{7B9E5D34-1454-4D17-9868-38B24E7830CC}" srcOrd="2" destOrd="0" parTransId="{C3554E3F-358A-4162-A7AE-434E3FFE3D4D}" sibTransId="{9B58DE87-E46C-4177-A676-E9CB2F7E4BBE}"/>
    <dgm:cxn modelId="{96E9438C-A01B-4613-A5BE-7E929A3E83AD}" type="presOf" srcId="{3268B05F-979F-4C2B-B63B-696B42B29813}" destId="{1884DC6F-0C55-4018-BF4E-032F63B54753}" srcOrd="0" destOrd="0" presId="urn:microsoft.com/office/officeart/2005/8/layout/gear1"/>
    <dgm:cxn modelId="{F7FD56B5-E7B4-47B6-A8E3-16BB9EA865E0}" type="presParOf" srcId="{1884DC6F-0C55-4018-BF4E-032F63B54753}" destId="{6DFF8CA7-8FC3-488D-B9D9-86698F464B7D}" srcOrd="0" destOrd="0" presId="urn:microsoft.com/office/officeart/2005/8/layout/gear1"/>
    <dgm:cxn modelId="{C6FEB43C-08E6-4EF1-9202-A5D82205E073}" type="presParOf" srcId="{1884DC6F-0C55-4018-BF4E-032F63B54753}" destId="{B78D5E53-7383-4150-BA34-45A82F01A892}" srcOrd="1" destOrd="0" presId="urn:microsoft.com/office/officeart/2005/8/layout/gear1"/>
    <dgm:cxn modelId="{0233FE31-F238-48F0-958A-5FD852B3238B}" type="presParOf" srcId="{1884DC6F-0C55-4018-BF4E-032F63B54753}" destId="{106BF404-0CC5-4141-AAE2-6435ABEA2E68}" srcOrd="2" destOrd="0" presId="urn:microsoft.com/office/officeart/2005/8/layout/gear1"/>
    <dgm:cxn modelId="{04FBCEED-9CB7-4A21-B5C7-5E4DE77CC3F0}" type="presParOf" srcId="{1884DC6F-0C55-4018-BF4E-032F63B54753}" destId="{ECDC978E-2EB0-431D-ADDB-29A8BE6CCF88}" srcOrd="3" destOrd="0" presId="urn:microsoft.com/office/officeart/2005/8/layout/gear1"/>
    <dgm:cxn modelId="{5449DA96-5342-4934-AE6D-E6E41BA9DB37}" type="presParOf" srcId="{1884DC6F-0C55-4018-BF4E-032F63B54753}" destId="{FB846A87-E9F2-41F6-8730-823C4BC92D90}" srcOrd="4" destOrd="0" presId="urn:microsoft.com/office/officeart/2005/8/layout/gear1"/>
    <dgm:cxn modelId="{371B187A-DDED-4466-82DB-C58059E317B7}" type="presParOf" srcId="{1884DC6F-0C55-4018-BF4E-032F63B54753}" destId="{117D1E41-ABC8-4BF5-8F46-7FABEF60C1FE}" srcOrd="5" destOrd="0" presId="urn:microsoft.com/office/officeart/2005/8/layout/gear1"/>
    <dgm:cxn modelId="{7AE71C56-0C5D-404E-8D57-670A4A038350}" type="presParOf" srcId="{1884DC6F-0C55-4018-BF4E-032F63B54753}" destId="{BE7FEACF-495D-4553-B04D-10F26FE32076}" srcOrd="6" destOrd="0" presId="urn:microsoft.com/office/officeart/2005/8/layout/gear1"/>
    <dgm:cxn modelId="{268AA92A-7CA4-4F51-92AA-F709180DA68B}" type="presParOf" srcId="{1884DC6F-0C55-4018-BF4E-032F63B54753}" destId="{A16D982A-D7A1-4908-8C7B-1AA62E947FB2}" srcOrd="7" destOrd="0" presId="urn:microsoft.com/office/officeart/2005/8/layout/gear1"/>
    <dgm:cxn modelId="{31EACD34-AE14-468F-875C-690641FD2E88}" type="presParOf" srcId="{1884DC6F-0C55-4018-BF4E-032F63B54753}" destId="{3F84239B-5A3E-48A9-9045-7E930196ED2D}" srcOrd="8" destOrd="0" presId="urn:microsoft.com/office/officeart/2005/8/layout/gear1"/>
    <dgm:cxn modelId="{5A83AD26-9E8D-443D-BDA2-7333A01EF032}" type="presParOf" srcId="{1884DC6F-0C55-4018-BF4E-032F63B54753}" destId="{64987729-295C-453B-9017-E5AD09B66898}" srcOrd="9" destOrd="0" presId="urn:microsoft.com/office/officeart/2005/8/layout/gear1"/>
    <dgm:cxn modelId="{6B1943A8-A098-46D6-BB90-90716DEC03E0}" type="presParOf" srcId="{1884DC6F-0C55-4018-BF4E-032F63B54753}" destId="{38A0B7C7-6162-495A-801F-B3D3E82A8150}" srcOrd="10" destOrd="0" presId="urn:microsoft.com/office/officeart/2005/8/layout/gear1"/>
    <dgm:cxn modelId="{79F10BED-AE52-4D81-96DF-EE7D3726F412}" type="presParOf" srcId="{1884DC6F-0C55-4018-BF4E-032F63B54753}" destId="{540E1F59-DEA3-44A3-86FA-BC13F65372E4}" srcOrd="11" destOrd="0" presId="urn:microsoft.com/office/officeart/2005/8/layout/gear1"/>
    <dgm:cxn modelId="{ADF6EE35-CD7C-4FE9-982D-96C2CEE65464}" type="presParOf" srcId="{1884DC6F-0C55-4018-BF4E-032F63B54753}" destId="{099000AD-E9C1-430B-8D5B-A739E9C3357D}"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B7D860-852E-425A-8275-8FBDADAF139C}"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US"/>
        </a:p>
      </dgm:t>
    </dgm:pt>
    <dgm:pt modelId="{10374F03-6AB1-4F41-9D6E-2DB93405D597}">
      <dgm:prSet phldrT="[Text]" custT="1"/>
      <dgm:spPr/>
      <dgm:t>
        <a:bodyPr/>
        <a:lstStyle/>
        <a:p>
          <a:r>
            <a:rPr lang="en-US" sz="2400" b="1" dirty="0" smtClean="0"/>
            <a:t>Academic Optimism</a:t>
          </a:r>
        </a:p>
      </dgm:t>
    </dgm:pt>
    <dgm:pt modelId="{40700351-DCBF-447F-A933-EAEDC50CFDBD}" type="parTrans" cxnId="{56E21F24-FC25-4972-B875-FFFA17C247F1}">
      <dgm:prSet/>
      <dgm:spPr/>
      <dgm:t>
        <a:bodyPr/>
        <a:lstStyle/>
        <a:p>
          <a:endParaRPr lang="en-US"/>
        </a:p>
      </dgm:t>
    </dgm:pt>
    <dgm:pt modelId="{CA5317F8-4436-418B-A83C-AEA8A9AE3E80}" type="sibTrans" cxnId="{56E21F24-FC25-4972-B875-FFFA17C247F1}">
      <dgm:prSet/>
      <dgm:spPr/>
      <dgm:t>
        <a:bodyPr/>
        <a:lstStyle/>
        <a:p>
          <a:endParaRPr lang="en-US"/>
        </a:p>
      </dgm:t>
    </dgm:pt>
    <dgm:pt modelId="{2EB09C73-C9BB-4CE2-B9BA-8A97DA51F71A}">
      <dgm:prSet phldrT="[Text]" custT="1"/>
      <dgm:spPr/>
      <dgm:t>
        <a:bodyPr/>
        <a:lstStyle/>
        <a:p>
          <a:endParaRPr lang="en-US" sz="1800" b="1" i="1" dirty="0" smtClean="0"/>
        </a:p>
        <a:p>
          <a:r>
            <a:rPr lang="en-US" sz="2400" b="1" i="1" dirty="0" smtClean="0"/>
            <a:t>Bridges</a:t>
          </a:r>
        </a:p>
        <a:p>
          <a:endParaRPr lang="en-US" sz="1800" b="1" dirty="0"/>
        </a:p>
      </dgm:t>
    </dgm:pt>
    <dgm:pt modelId="{9DCB5BED-554E-440E-ACE7-1EFF04252E83}" type="parTrans" cxnId="{71FCDD22-429F-4D70-992F-DCC6A3B40F8E}">
      <dgm:prSet/>
      <dgm:spPr/>
      <dgm:t>
        <a:bodyPr/>
        <a:lstStyle/>
        <a:p>
          <a:endParaRPr lang="en-US"/>
        </a:p>
      </dgm:t>
    </dgm:pt>
    <dgm:pt modelId="{2149AF6F-1111-4A0F-9EC3-F6804BA83DBA}" type="sibTrans" cxnId="{71FCDD22-429F-4D70-992F-DCC6A3B40F8E}">
      <dgm:prSet/>
      <dgm:spPr/>
      <dgm:t>
        <a:bodyPr/>
        <a:lstStyle/>
        <a:p>
          <a:endParaRPr lang="en-US"/>
        </a:p>
      </dgm:t>
    </dgm:pt>
    <dgm:pt modelId="{9E64FDBC-7C2B-4AD6-8314-5C105E6FA667}">
      <dgm:prSet phldrT="[Text]" custT="1"/>
      <dgm:spPr/>
      <dgm:t>
        <a:bodyPr/>
        <a:lstStyle/>
        <a:p>
          <a:r>
            <a:rPr lang="en-US" sz="2400" b="1" i="1" dirty="0" smtClean="0"/>
            <a:t>Barriers</a:t>
          </a:r>
          <a:endParaRPr lang="en-US" sz="2000" i="1" dirty="0"/>
        </a:p>
      </dgm:t>
    </dgm:pt>
    <dgm:pt modelId="{E68216F8-100A-49C7-BDB5-7F1521665FE9}" type="parTrans" cxnId="{1CB0C8A0-3E72-4DAB-8EAE-298B7271D167}">
      <dgm:prSet/>
      <dgm:spPr/>
      <dgm:t>
        <a:bodyPr/>
        <a:lstStyle/>
        <a:p>
          <a:endParaRPr lang="en-US"/>
        </a:p>
      </dgm:t>
    </dgm:pt>
    <dgm:pt modelId="{7CB27B04-869C-4117-BA26-468A66D00227}" type="sibTrans" cxnId="{1CB0C8A0-3E72-4DAB-8EAE-298B7271D167}">
      <dgm:prSet/>
      <dgm:spPr/>
      <dgm:t>
        <a:bodyPr/>
        <a:lstStyle/>
        <a:p>
          <a:endParaRPr lang="en-US"/>
        </a:p>
      </dgm:t>
    </dgm:pt>
    <dgm:pt modelId="{D917C84A-578E-458E-BFC2-29752003820F}">
      <dgm:prSet custT="1"/>
      <dgm:spPr/>
      <dgm:t>
        <a:bodyPr/>
        <a:lstStyle/>
        <a:p>
          <a:r>
            <a:rPr lang="en-US" sz="2400" b="1" i="1" dirty="0" smtClean="0"/>
            <a:t>GAPS</a:t>
          </a:r>
          <a:endParaRPr lang="en-US" sz="2400" b="1" i="1" dirty="0"/>
        </a:p>
      </dgm:t>
    </dgm:pt>
    <dgm:pt modelId="{8344C5C5-2913-406D-BD58-AB984D141829}" type="parTrans" cxnId="{FC6C1073-3A98-44EA-9A25-477A8C46263D}">
      <dgm:prSet/>
      <dgm:spPr/>
      <dgm:t>
        <a:bodyPr/>
        <a:lstStyle/>
        <a:p>
          <a:endParaRPr lang="en-US"/>
        </a:p>
      </dgm:t>
    </dgm:pt>
    <dgm:pt modelId="{4A7D96CE-4BAA-435C-8C30-A7C9FD373AB1}" type="sibTrans" cxnId="{FC6C1073-3A98-44EA-9A25-477A8C46263D}">
      <dgm:prSet/>
      <dgm:spPr/>
      <dgm:t>
        <a:bodyPr/>
        <a:lstStyle/>
        <a:p>
          <a:endParaRPr lang="en-US"/>
        </a:p>
      </dgm:t>
    </dgm:pt>
    <dgm:pt modelId="{8EB57766-6C40-4CB2-887D-F61E2DC1D61A}" type="pres">
      <dgm:prSet presAssocID="{7AB7D860-852E-425A-8275-8FBDADAF139C}" presName="CompostProcess" presStyleCnt="0">
        <dgm:presLayoutVars>
          <dgm:dir/>
          <dgm:resizeHandles val="exact"/>
        </dgm:presLayoutVars>
      </dgm:prSet>
      <dgm:spPr/>
      <dgm:t>
        <a:bodyPr/>
        <a:lstStyle/>
        <a:p>
          <a:endParaRPr lang="en-US"/>
        </a:p>
      </dgm:t>
    </dgm:pt>
    <dgm:pt modelId="{9BCB87A8-098F-4EC7-8C28-87CD05CE908C}" type="pres">
      <dgm:prSet presAssocID="{7AB7D860-852E-425A-8275-8FBDADAF139C}" presName="arrow" presStyleLbl="bgShp" presStyleIdx="0" presStyleCnt="1"/>
      <dgm:spPr/>
      <dgm:t>
        <a:bodyPr/>
        <a:lstStyle/>
        <a:p>
          <a:endParaRPr lang="en-US"/>
        </a:p>
      </dgm:t>
    </dgm:pt>
    <dgm:pt modelId="{84420AB0-8BB5-402C-BDE2-97F0F0441A10}" type="pres">
      <dgm:prSet presAssocID="{7AB7D860-852E-425A-8275-8FBDADAF139C}" presName="linearProcess" presStyleCnt="0"/>
      <dgm:spPr/>
      <dgm:t>
        <a:bodyPr/>
        <a:lstStyle/>
        <a:p>
          <a:endParaRPr lang="en-US"/>
        </a:p>
      </dgm:t>
    </dgm:pt>
    <dgm:pt modelId="{45B94D99-3ED8-41EE-B97F-915B404E00E6}" type="pres">
      <dgm:prSet presAssocID="{10374F03-6AB1-4F41-9D6E-2DB93405D597}" presName="textNode" presStyleLbl="node1" presStyleIdx="0" presStyleCnt="4">
        <dgm:presLayoutVars>
          <dgm:bulletEnabled val="1"/>
        </dgm:presLayoutVars>
      </dgm:prSet>
      <dgm:spPr/>
      <dgm:t>
        <a:bodyPr/>
        <a:lstStyle/>
        <a:p>
          <a:endParaRPr lang="en-US"/>
        </a:p>
      </dgm:t>
    </dgm:pt>
    <dgm:pt modelId="{2830DD68-3552-4908-AADF-1FCA2FC995D8}" type="pres">
      <dgm:prSet presAssocID="{CA5317F8-4436-418B-A83C-AEA8A9AE3E80}" presName="sibTrans" presStyleCnt="0"/>
      <dgm:spPr/>
      <dgm:t>
        <a:bodyPr/>
        <a:lstStyle/>
        <a:p>
          <a:endParaRPr lang="en-US"/>
        </a:p>
      </dgm:t>
    </dgm:pt>
    <dgm:pt modelId="{0B4FC8D0-7CD3-4A74-9160-E47DAF93853D}" type="pres">
      <dgm:prSet presAssocID="{2EB09C73-C9BB-4CE2-B9BA-8A97DA51F71A}" presName="textNode" presStyleLbl="node1" presStyleIdx="1" presStyleCnt="4" custScaleX="119169">
        <dgm:presLayoutVars>
          <dgm:bulletEnabled val="1"/>
        </dgm:presLayoutVars>
      </dgm:prSet>
      <dgm:spPr/>
      <dgm:t>
        <a:bodyPr/>
        <a:lstStyle/>
        <a:p>
          <a:endParaRPr lang="en-US"/>
        </a:p>
      </dgm:t>
    </dgm:pt>
    <dgm:pt modelId="{07C0ED4B-E6B0-471B-85F7-785E334A2A09}" type="pres">
      <dgm:prSet presAssocID="{2149AF6F-1111-4A0F-9EC3-F6804BA83DBA}" presName="sibTrans" presStyleCnt="0"/>
      <dgm:spPr/>
      <dgm:t>
        <a:bodyPr/>
        <a:lstStyle/>
        <a:p>
          <a:endParaRPr lang="en-US"/>
        </a:p>
      </dgm:t>
    </dgm:pt>
    <dgm:pt modelId="{9312CC02-22D6-41B9-95C8-F7981603DBFC}" type="pres">
      <dgm:prSet presAssocID="{9E64FDBC-7C2B-4AD6-8314-5C105E6FA667}" presName="textNode" presStyleLbl="node1" presStyleIdx="2" presStyleCnt="4" custScaleX="115375" custLinFactNeighborY="2161">
        <dgm:presLayoutVars>
          <dgm:bulletEnabled val="1"/>
        </dgm:presLayoutVars>
      </dgm:prSet>
      <dgm:spPr/>
      <dgm:t>
        <a:bodyPr/>
        <a:lstStyle/>
        <a:p>
          <a:endParaRPr lang="en-US"/>
        </a:p>
      </dgm:t>
    </dgm:pt>
    <dgm:pt modelId="{FDC6B3C5-7A2C-4C06-8F20-6E4934229D48}" type="pres">
      <dgm:prSet presAssocID="{7CB27B04-869C-4117-BA26-468A66D00227}" presName="sibTrans" presStyleCnt="0"/>
      <dgm:spPr/>
      <dgm:t>
        <a:bodyPr/>
        <a:lstStyle/>
        <a:p>
          <a:endParaRPr lang="en-US"/>
        </a:p>
      </dgm:t>
    </dgm:pt>
    <dgm:pt modelId="{A2DBC38C-B47C-4EDD-B48F-CC5B4FF3D061}" type="pres">
      <dgm:prSet presAssocID="{D917C84A-578E-458E-BFC2-29752003820F}" presName="textNode" presStyleLbl="node1" presStyleIdx="3" presStyleCnt="4">
        <dgm:presLayoutVars>
          <dgm:bulletEnabled val="1"/>
        </dgm:presLayoutVars>
      </dgm:prSet>
      <dgm:spPr/>
      <dgm:t>
        <a:bodyPr/>
        <a:lstStyle/>
        <a:p>
          <a:endParaRPr lang="en-US"/>
        </a:p>
      </dgm:t>
    </dgm:pt>
  </dgm:ptLst>
  <dgm:cxnLst>
    <dgm:cxn modelId="{FC6C1073-3A98-44EA-9A25-477A8C46263D}" srcId="{7AB7D860-852E-425A-8275-8FBDADAF139C}" destId="{D917C84A-578E-458E-BFC2-29752003820F}" srcOrd="3" destOrd="0" parTransId="{8344C5C5-2913-406D-BD58-AB984D141829}" sibTransId="{4A7D96CE-4BAA-435C-8C30-A7C9FD373AB1}"/>
    <dgm:cxn modelId="{512655F0-9DCF-45D5-BFF5-28B117C0930F}" type="presOf" srcId="{9E64FDBC-7C2B-4AD6-8314-5C105E6FA667}" destId="{9312CC02-22D6-41B9-95C8-F7981603DBFC}" srcOrd="0" destOrd="0" presId="urn:microsoft.com/office/officeart/2005/8/layout/hProcess9"/>
    <dgm:cxn modelId="{67C4B1ED-64C5-4988-9D60-637FDBD08CF2}" type="presOf" srcId="{D917C84A-578E-458E-BFC2-29752003820F}" destId="{A2DBC38C-B47C-4EDD-B48F-CC5B4FF3D061}" srcOrd="0" destOrd="0" presId="urn:microsoft.com/office/officeart/2005/8/layout/hProcess9"/>
    <dgm:cxn modelId="{56E21F24-FC25-4972-B875-FFFA17C247F1}" srcId="{7AB7D860-852E-425A-8275-8FBDADAF139C}" destId="{10374F03-6AB1-4F41-9D6E-2DB93405D597}" srcOrd="0" destOrd="0" parTransId="{40700351-DCBF-447F-A933-EAEDC50CFDBD}" sibTransId="{CA5317F8-4436-418B-A83C-AEA8A9AE3E80}"/>
    <dgm:cxn modelId="{54FE4445-79A2-43F9-BC3F-25BEA7E88B65}" type="presOf" srcId="{10374F03-6AB1-4F41-9D6E-2DB93405D597}" destId="{45B94D99-3ED8-41EE-B97F-915B404E00E6}" srcOrd="0" destOrd="0" presId="urn:microsoft.com/office/officeart/2005/8/layout/hProcess9"/>
    <dgm:cxn modelId="{AAFCB4AF-C862-496D-95E5-DB0C9207D688}" type="presOf" srcId="{2EB09C73-C9BB-4CE2-B9BA-8A97DA51F71A}" destId="{0B4FC8D0-7CD3-4A74-9160-E47DAF93853D}" srcOrd="0" destOrd="0" presId="urn:microsoft.com/office/officeart/2005/8/layout/hProcess9"/>
    <dgm:cxn modelId="{1CB0C8A0-3E72-4DAB-8EAE-298B7271D167}" srcId="{7AB7D860-852E-425A-8275-8FBDADAF139C}" destId="{9E64FDBC-7C2B-4AD6-8314-5C105E6FA667}" srcOrd="2" destOrd="0" parTransId="{E68216F8-100A-49C7-BDB5-7F1521665FE9}" sibTransId="{7CB27B04-869C-4117-BA26-468A66D00227}"/>
    <dgm:cxn modelId="{E66B138E-E962-4625-A870-79D97062913C}" type="presOf" srcId="{7AB7D860-852E-425A-8275-8FBDADAF139C}" destId="{8EB57766-6C40-4CB2-887D-F61E2DC1D61A}" srcOrd="0" destOrd="0" presId="urn:microsoft.com/office/officeart/2005/8/layout/hProcess9"/>
    <dgm:cxn modelId="{71FCDD22-429F-4D70-992F-DCC6A3B40F8E}" srcId="{7AB7D860-852E-425A-8275-8FBDADAF139C}" destId="{2EB09C73-C9BB-4CE2-B9BA-8A97DA51F71A}" srcOrd="1" destOrd="0" parTransId="{9DCB5BED-554E-440E-ACE7-1EFF04252E83}" sibTransId="{2149AF6F-1111-4A0F-9EC3-F6804BA83DBA}"/>
    <dgm:cxn modelId="{91187BB9-02A0-4F29-A7DC-DB861BEF3391}" type="presParOf" srcId="{8EB57766-6C40-4CB2-887D-F61E2DC1D61A}" destId="{9BCB87A8-098F-4EC7-8C28-87CD05CE908C}" srcOrd="0" destOrd="0" presId="urn:microsoft.com/office/officeart/2005/8/layout/hProcess9"/>
    <dgm:cxn modelId="{3A4B1646-5B7D-460F-9F40-CFE3334DD572}" type="presParOf" srcId="{8EB57766-6C40-4CB2-887D-F61E2DC1D61A}" destId="{84420AB0-8BB5-402C-BDE2-97F0F0441A10}" srcOrd="1" destOrd="0" presId="urn:microsoft.com/office/officeart/2005/8/layout/hProcess9"/>
    <dgm:cxn modelId="{0BFF5AED-61D5-46FD-B2E3-8FCD04AFF18A}" type="presParOf" srcId="{84420AB0-8BB5-402C-BDE2-97F0F0441A10}" destId="{45B94D99-3ED8-41EE-B97F-915B404E00E6}" srcOrd="0" destOrd="0" presId="urn:microsoft.com/office/officeart/2005/8/layout/hProcess9"/>
    <dgm:cxn modelId="{1A7AE389-2ECC-4D9F-90A3-03EB07B2AD5C}" type="presParOf" srcId="{84420AB0-8BB5-402C-BDE2-97F0F0441A10}" destId="{2830DD68-3552-4908-AADF-1FCA2FC995D8}" srcOrd="1" destOrd="0" presId="urn:microsoft.com/office/officeart/2005/8/layout/hProcess9"/>
    <dgm:cxn modelId="{CC9182C4-696E-44B8-9B56-F8853FF76493}" type="presParOf" srcId="{84420AB0-8BB5-402C-BDE2-97F0F0441A10}" destId="{0B4FC8D0-7CD3-4A74-9160-E47DAF93853D}" srcOrd="2" destOrd="0" presId="urn:microsoft.com/office/officeart/2005/8/layout/hProcess9"/>
    <dgm:cxn modelId="{69809E43-1E27-4D89-8259-D90509EF24D3}" type="presParOf" srcId="{84420AB0-8BB5-402C-BDE2-97F0F0441A10}" destId="{07C0ED4B-E6B0-471B-85F7-785E334A2A09}" srcOrd="3" destOrd="0" presId="urn:microsoft.com/office/officeart/2005/8/layout/hProcess9"/>
    <dgm:cxn modelId="{AD33EE70-0300-42B6-9157-17D0478E0ED8}" type="presParOf" srcId="{84420AB0-8BB5-402C-BDE2-97F0F0441A10}" destId="{9312CC02-22D6-41B9-95C8-F7981603DBFC}" srcOrd="4" destOrd="0" presId="urn:microsoft.com/office/officeart/2005/8/layout/hProcess9"/>
    <dgm:cxn modelId="{2F817B74-87C5-4303-B88B-1E667D60529C}" type="presParOf" srcId="{84420AB0-8BB5-402C-BDE2-97F0F0441A10}" destId="{FDC6B3C5-7A2C-4C06-8F20-6E4934229D48}" srcOrd="5" destOrd="0" presId="urn:microsoft.com/office/officeart/2005/8/layout/hProcess9"/>
    <dgm:cxn modelId="{803D675A-6E0F-4204-AE62-EC9244CE966D}" type="presParOf" srcId="{84420AB0-8BB5-402C-BDE2-97F0F0441A10}" destId="{A2DBC38C-B47C-4EDD-B48F-CC5B4FF3D06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2417E5-6669-4AFE-9686-D57AE68F6994}"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5E1C9C9E-64F1-452A-9D99-FF685C57A003}">
      <dgm:prSet phldrT="[Text]" custT="1"/>
      <dgm:spPr/>
      <dgm:t>
        <a:bodyPr/>
        <a:lstStyle/>
        <a:p>
          <a:r>
            <a:rPr lang="en-US" sz="2800" b="1" dirty="0" smtClean="0">
              <a:solidFill>
                <a:srgbClr val="000000"/>
              </a:solidFill>
            </a:rPr>
            <a:t>Academic Emphasis</a:t>
          </a:r>
          <a:endParaRPr lang="en-US" sz="2800" b="1" dirty="0">
            <a:solidFill>
              <a:srgbClr val="000000"/>
            </a:solidFill>
          </a:endParaRPr>
        </a:p>
      </dgm:t>
    </dgm:pt>
    <dgm:pt modelId="{6C31FD8B-78FA-4C05-BB17-61AC9EF339E6}" type="parTrans" cxnId="{AFDD8AC2-82A3-4A46-9342-45D580A5A462}">
      <dgm:prSet/>
      <dgm:spPr/>
      <dgm:t>
        <a:bodyPr/>
        <a:lstStyle/>
        <a:p>
          <a:endParaRPr lang="en-US"/>
        </a:p>
      </dgm:t>
    </dgm:pt>
    <dgm:pt modelId="{E4A07B95-A635-4F4F-B9F1-A02298A41F86}" type="sibTrans" cxnId="{AFDD8AC2-82A3-4A46-9342-45D580A5A462}">
      <dgm:prSet/>
      <dgm:spPr/>
      <dgm:t>
        <a:bodyPr/>
        <a:lstStyle/>
        <a:p>
          <a:endParaRPr lang="en-US"/>
        </a:p>
      </dgm:t>
    </dgm:pt>
    <dgm:pt modelId="{2B0CBA85-41A6-4689-9A1B-86C8C895D214}">
      <dgm:prSet phldrT="[Text]" custT="1"/>
      <dgm:spPr/>
      <dgm:t>
        <a:bodyPr/>
        <a:lstStyle/>
        <a:p>
          <a:r>
            <a:rPr lang="en-US" sz="2800" b="1" dirty="0" smtClean="0">
              <a:solidFill>
                <a:srgbClr val="C00000"/>
              </a:solidFill>
            </a:rPr>
            <a:t>Collective Efficacy</a:t>
          </a:r>
          <a:endParaRPr lang="en-US" sz="2800" b="1" dirty="0">
            <a:solidFill>
              <a:srgbClr val="C00000"/>
            </a:solidFill>
          </a:endParaRPr>
        </a:p>
      </dgm:t>
    </dgm:pt>
    <dgm:pt modelId="{A7BB7D6A-3414-45F3-BF62-9B8623159311}" type="parTrans" cxnId="{90C168C3-4201-4BA1-A2AB-AE4557FDBFF9}">
      <dgm:prSet/>
      <dgm:spPr/>
      <dgm:t>
        <a:bodyPr/>
        <a:lstStyle/>
        <a:p>
          <a:endParaRPr lang="en-US"/>
        </a:p>
      </dgm:t>
    </dgm:pt>
    <dgm:pt modelId="{E3217E9B-66FA-460E-9816-AF740B963E0F}" type="sibTrans" cxnId="{90C168C3-4201-4BA1-A2AB-AE4557FDBFF9}">
      <dgm:prSet/>
      <dgm:spPr/>
      <dgm:t>
        <a:bodyPr/>
        <a:lstStyle/>
        <a:p>
          <a:endParaRPr lang="en-US"/>
        </a:p>
      </dgm:t>
    </dgm:pt>
    <dgm:pt modelId="{CE238814-FA48-4A1E-9E77-297A245077F5}">
      <dgm:prSet phldrT="[Text]" custT="1"/>
      <dgm:spPr/>
      <dgm:t>
        <a:bodyPr/>
        <a:lstStyle/>
        <a:p>
          <a:r>
            <a:rPr lang="en-US" sz="2800" b="1" dirty="0" smtClean="0">
              <a:solidFill>
                <a:schemeClr val="bg1"/>
              </a:solidFill>
            </a:rPr>
            <a:t>Relational Trust</a:t>
          </a:r>
          <a:endParaRPr lang="en-US" sz="2800" b="1" dirty="0">
            <a:solidFill>
              <a:schemeClr val="bg1"/>
            </a:solidFill>
          </a:endParaRPr>
        </a:p>
      </dgm:t>
    </dgm:pt>
    <dgm:pt modelId="{183500DB-2295-4C32-A702-48C15BD8CA50}" type="parTrans" cxnId="{10770198-F9C8-4D5A-9856-87B419219694}">
      <dgm:prSet/>
      <dgm:spPr/>
      <dgm:t>
        <a:bodyPr/>
        <a:lstStyle/>
        <a:p>
          <a:endParaRPr lang="en-US"/>
        </a:p>
      </dgm:t>
    </dgm:pt>
    <dgm:pt modelId="{7DAE5527-CB93-42E2-A8FA-516603A97F9A}" type="sibTrans" cxnId="{10770198-F9C8-4D5A-9856-87B419219694}">
      <dgm:prSet/>
      <dgm:spPr/>
      <dgm:t>
        <a:bodyPr/>
        <a:lstStyle/>
        <a:p>
          <a:endParaRPr lang="en-US"/>
        </a:p>
      </dgm:t>
    </dgm:pt>
    <dgm:pt modelId="{E9C4A9E2-388B-4DE9-A2EA-4E4A21FDED80}" type="pres">
      <dgm:prSet presAssocID="{6E2417E5-6669-4AFE-9686-D57AE68F6994}" presName="linear" presStyleCnt="0">
        <dgm:presLayoutVars>
          <dgm:dir/>
          <dgm:animLvl val="lvl"/>
          <dgm:resizeHandles val="exact"/>
        </dgm:presLayoutVars>
      </dgm:prSet>
      <dgm:spPr/>
      <dgm:t>
        <a:bodyPr/>
        <a:lstStyle/>
        <a:p>
          <a:endParaRPr lang="en-US"/>
        </a:p>
      </dgm:t>
    </dgm:pt>
    <dgm:pt modelId="{808CA87B-0985-45CD-8832-5FCC2D85174F}" type="pres">
      <dgm:prSet presAssocID="{5E1C9C9E-64F1-452A-9D99-FF685C57A003}" presName="parentLin" presStyleCnt="0"/>
      <dgm:spPr/>
    </dgm:pt>
    <dgm:pt modelId="{457641FE-FFBE-43A3-BD39-F3A28122BA17}" type="pres">
      <dgm:prSet presAssocID="{5E1C9C9E-64F1-452A-9D99-FF685C57A003}" presName="parentLeftMargin" presStyleLbl="node1" presStyleIdx="0" presStyleCnt="3"/>
      <dgm:spPr/>
      <dgm:t>
        <a:bodyPr/>
        <a:lstStyle/>
        <a:p>
          <a:endParaRPr lang="en-US"/>
        </a:p>
      </dgm:t>
    </dgm:pt>
    <dgm:pt modelId="{CD24B86B-0356-4610-A0DF-C4C37F70C44B}" type="pres">
      <dgm:prSet presAssocID="{5E1C9C9E-64F1-452A-9D99-FF685C57A003}" presName="parentText" presStyleLbl="node1" presStyleIdx="0" presStyleCnt="3" custLinFactNeighborX="-26871" custLinFactNeighborY="-9082">
        <dgm:presLayoutVars>
          <dgm:chMax val="0"/>
          <dgm:bulletEnabled val="1"/>
        </dgm:presLayoutVars>
      </dgm:prSet>
      <dgm:spPr/>
      <dgm:t>
        <a:bodyPr/>
        <a:lstStyle/>
        <a:p>
          <a:endParaRPr lang="en-US"/>
        </a:p>
      </dgm:t>
    </dgm:pt>
    <dgm:pt modelId="{38A309D5-9762-4ADD-B02A-26AD3DFB22C2}" type="pres">
      <dgm:prSet presAssocID="{5E1C9C9E-64F1-452A-9D99-FF685C57A003}" presName="negativeSpace" presStyleCnt="0"/>
      <dgm:spPr/>
    </dgm:pt>
    <dgm:pt modelId="{D300D545-767B-4A50-B4FF-DF0A7CB4D841}" type="pres">
      <dgm:prSet presAssocID="{5E1C9C9E-64F1-452A-9D99-FF685C57A003}" presName="childText" presStyleLbl="conFgAcc1" presStyleIdx="0" presStyleCnt="3">
        <dgm:presLayoutVars>
          <dgm:bulletEnabled val="1"/>
        </dgm:presLayoutVars>
      </dgm:prSet>
      <dgm:spPr>
        <a:ln w="38100"/>
      </dgm:spPr>
    </dgm:pt>
    <dgm:pt modelId="{2C3D9745-A004-4B28-9E38-58B809372ECB}" type="pres">
      <dgm:prSet presAssocID="{E4A07B95-A635-4F4F-B9F1-A02298A41F86}" presName="spaceBetweenRectangles" presStyleCnt="0"/>
      <dgm:spPr/>
    </dgm:pt>
    <dgm:pt modelId="{02B409DF-3CB3-44A7-9E69-67736AECEBE9}" type="pres">
      <dgm:prSet presAssocID="{2B0CBA85-41A6-4689-9A1B-86C8C895D214}" presName="parentLin" presStyleCnt="0"/>
      <dgm:spPr/>
    </dgm:pt>
    <dgm:pt modelId="{EC0E2B6C-E5D8-45F5-A3D3-7C9D7F61E3F3}" type="pres">
      <dgm:prSet presAssocID="{2B0CBA85-41A6-4689-9A1B-86C8C895D214}" presName="parentLeftMargin" presStyleLbl="node1" presStyleIdx="0" presStyleCnt="3"/>
      <dgm:spPr/>
      <dgm:t>
        <a:bodyPr/>
        <a:lstStyle/>
        <a:p>
          <a:endParaRPr lang="en-US"/>
        </a:p>
      </dgm:t>
    </dgm:pt>
    <dgm:pt modelId="{EB97707B-62B8-4817-9191-24839B4586B1}" type="pres">
      <dgm:prSet presAssocID="{2B0CBA85-41A6-4689-9A1B-86C8C895D214}" presName="parentText" presStyleLbl="node1" presStyleIdx="1" presStyleCnt="3">
        <dgm:presLayoutVars>
          <dgm:chMax val="0"/>
          <dgm:bulletEnabled val="1"/>
        </dgm:presLayoutVars>
      </dgm:prSet>
      <dgm:spPr/>
      <dgm:t>
        <a:bodyPr/>
        <a:lstStyle/>
        <a:p>
          <a:endParaRPr lang="en-US"/>
        </a:p>
      </dgm:t>
    </dgm:pt>
    <dgm:pt modelId="{EAB5AF39-C111-4068-ABEB-54434A40FC3C}" type="pres">
      <dgm:prSet presAssocID="{2B0CBA85-41A6-4689-9A1B-86C8C895D214}" presName="negativeSpace" presStyleCnt="0"/>
      <dgm:spPr/>
    </dgm:pt>
    <dgm:pt modelId="{EDF647B5-4894-4235-9351-2D54A8E9A4D1}" type="pres">
      <dgm:prSet presAssocID="{2B0CBA85-41A6-4689-9A1B-86C8C895D214}" presName="childText" presStyleLbl="conFgAcc1" presStyleIdx="1" presStyleCnt="3">
        <dgm:presLayoutVars>
          <dgm:bulletEnabled val="1"/>
        </dgm:presLayoutVars>
      </dgm:prSet>
      <dgm:spPr>
        <a:ln w="38100"/>
      </dgm:spPr>
    </dgm:pt>
    <dgm:pt modelId="{0E8DF5D5-2D65-4B2C-BC6E-80DA858E76F8}" type="pres">
      <dgm:prSet presAssocID="{E3217E9B-66FA-460E-9816-AF740B963E0F}" presName="spaceBetweenRectangles" presStyleCnt="0"/>
      <dgm:spPr/>
    </dgm:pt>
    <dgm:pt modelId="{C6B4F669-1099-40BA-A87C-0A49AC361994}" type="pres">
      <dgm:prSet presAssocID="{CE238814-FA48-4A1E-9E77-297A245077F5}" presName="parentLin" presStyleCnt="0"/>
      <dgm:spPr/>
    </dgm:pt>
    <dgm:pt modelId="{9B658AC6-9CCE-4259-A6CC-2EB550D302D9}" type="pres">
      <dgm:prSet presAssocID="{CE238814-FA48-4A1E-9E77-297A245077F5}" presName="parentLeftMargin" presStyleLbl="node1" presStyleIdx="1" presStyleCnt="3"/>
      <dgm:spPr/>
      <dgm:t>
        <a:bodyPr/>
        <a:lstStyle/>
        <a:p>
          <a:endParaRPr lang="en-US"/>
        </a:p>
      </dgm:t>
    </dgm:pt>
    <dgm:pt modelId="{DA60D6B0-BEF4-4432-968F-08AE7B5CA37D}" type="pres">
      <dgm:prSet presAssocID="{CE238814-FA48-4A1E-9E77-297A245077F5}" presName="parentText" presStyleLbl="node1" presStyleIdx="2" presStyleCnt="3">
        <dgm:presLayoutVars>
          <dgm:chMax val="0"/>
          <dgm:bulletEnabled val="1"/>
        </dgm:presLayoutVars>
      </dgm:prSet>
      <dgm:spPr/>
      <dgm:t>
        <a:bodyPr/>
        <a:lstStyle/>
        <a:p>
          <a:endParaRPr lang="en-US"/>
        </a:p>
      </dgm:t>
    </dgm:pt>
    <dgm:pt modelId="{CA128E2F-403E-4CFA-B734-2B40C624F756}" type="pres">
      <dgm:prSet presAssocID="{CE238814-FA48-4A1E-9E77-297A245077F5}" presName="negativeSpace" presStyleCnt="0"/>
      <dgm:spPr/>
    </dgm:pt>
    <dgm:pt modelId="{0CC53C60-C323-43F6-9A03-9E0AB40D998A}" type="pres">
      <dgm:prSet presAssocID="{CE238814-FA48-4A1E-9E77-297A245077F5}" presName="childText" presStyleLbl="conFgAcc1" presStyleIdx="2" presStyleCnt="3" custScaleY="121278">
        <dgm:presLayoutVars>
          <dgm:bulletEnabled val="1"/>
        </dgm:presLayoutVars>
      </dgm:prSet>
      <dgm:spPr>
        <a:ln w="38100"/>
      </dgm:spPr>
    </dgm:pt>
  </dgm:ptLst>
  <dgm:cxnLst>
    <dgm:cxn modelId="{AFDD8AC2-82A3-4A46-9342-45D580A5A462}" srcId="{6E2417E5-6669-4AFE-9686-D57AE68F6994}" destId="{5E1C9C9E-64F1-452A-9D99-FF685C57A003}" srcOrd="0" destOrd="0" parTransId="{6C31FD8B-78FA-4C05-BB17-61AC9EF339E6}" sibTransId="{E4A07B95-A635-4F4F-B9F1-A02298A41F86}"/>
    <dgm:cxn modelId="{C6BC8D81-AAA0-44AA-A3BA-3AF4310C2FF0}" type="presOf" srcId="{5E1C9C9E-64F1-452A-9D99-FF685C57A003}" destId="{CD24B86B-0356-4610-A0DF-C4C37F70C44B}" srcOrd="1" destOrd="0" presId="urn:microsoft.com/office/officeart/2005/8/layout/list1"/>
    <dgm:cxn modelId="{D6228B68-EFC6-421D-902F-D3F7408390DD}" type="presOf" srcId="{6E2417E5-6669-4AFE-9686-D57AE68F6994}" destId="{E9C4A9E2-388B-4DE9-A2EA-4E4A21FDED80}" srcOrd="0" destOrd="0" presId="urn:microsoft.com/office/officeart/2005/8/layout/list1"/>
    <dgm:cxn modelId="{10770198-F9C8-4D5A-9856-87B419219694}" srcId="{6E2417E5-6669-4AFE-9686-D57AE68F6994}" destId="{CE238814-FA48-4A1E-9E77-297A245077F5}" srcOrd="2" destOrd="0" parTransId="{183500DB-2295-4C32-A702-48C15BD8CA50}" sibTransId="{7DAE5527-CB93-42E2-A8FA-516603A97F9A}"/>
    <dgm:cxn modelId="{8DD71EE6-9495-4276-9703-BE4631D17DE3}" type="presOf" srcId="{2B0CBA85-41A6-4689-9A1B-86C8C895D214}" destId="{EB97707B-62B8-4817-9191-24839B4586B1}" srcOrd="1" destOrd="0" presId="urn:microsoft.com/office/officeart/2005/8/layout/list1"/>
    <dgm:cxn modelId="{6F864CEB-C574-438E-83D1-6CD07A634B92}" type="presOf" srcId="{CE238814-FA48-4A1E-9E77-297A245077F5}" destId="{DA60D6B0-BEF4-4432-968F-08AE7B5CA37D}" srcOrd="1" destOrd="0" presId="urn:microsoft.com/office/officeart/2005/8/layout/list1"/>
    <dgm:cxn modelId="{329C93E7-57A4-4A75-ADA4-B5674E85E153}" type="presOf" srcId="{2B0CBA85-41A6-4689-9A1B-86C8C895D214}" destId="{EC0E2B6C-E5D8-45F5-A3D3-7C9D7F61E3F3}" srcOrd="0" destOrd="0" presId="urn:microsoft.com/office/officeart/2005/8/layout/list1"/>
    <dgm:cxn modelId="{8A1048E3-A7D2-49F6-A474-42DCA9DF1493}" type="presOf" srcId="{5E1C9C9E-64F1-452A-9D99-FF685C57A003}" destId="{457641FE-FFBE-43A3-BD39-F3A28122BA17}" srcOrd="0" destOrd="0" presId="urn:microsoft.com/office/officeart/2005/8/layout/list1"/>
    <dgm:cxn modelId="{2F8E2482-1481-402F-BBFB-53A1C8F33F91}" type="presOf" srcId="{CE238814-FA48-4A1E-9E77-297A245077F5}" destId="{9B658AC6-9CCE-4259-A6CC-2EB550D302D9}" srcOrd="0" destOrd="0" presId="urn:microsoft.com/office/officeart/2005/8/layout/list1"/>
    <dgm:cxn modelId="{90C168C3-4201-4BA1-A2AB-AE4557FDBFF9}" srcId="{6E2417E5-6669-4AFE-9686-D57AE68F6994}" destId="{2B0CBA85-41A6-4689-9A1B-86C8C895D214}" srcOrd="1" destOrd="0" parTransId="{A7BB7D6A-3414-45F3-BF62-9B8623159311}" sibTransId="{E3217E9B-66FA-460E-9816-AF740B963E0F}"/>
    <dgm:cxn modelId="{2540CBCA-028F-4933-9737-336221E44898}" type="presParOf" srcId="{E9C4A9E2-388B-4DE9-A2EA-4E4A21FDED80}" destId="{808CA87B-0985-45CD-8832-5FCC2D85174F}" srcOrd="0" destOrd="0" presId="urn:microsoft.com/office/officeart/2005/8/layout/list1"/>
    <dgm:cxn modelId="{1200F355-4CAB-4B85-AAC8-DB3E477FA1ED}" type="presParOf" srcId="{808CA87B-0985-45CD-8832-5FCC2D85174F}" destId="{457641FE-FFBE-43A3-BD39-F3A28122BA17}" srcOrd="0" destOrd="0" presId="urn:microsoft.com/office/officeart/2005/8/layout/list1"/>
    <dgm:cxn modelId="{64DC890B-E853-4C27-9031-4A4313D5CCA9}" type="presParOf" srcId="{808CA87B-0985-45CD-8832-5FCC2D85174F}" destId="{CD24B86B-0356-4610-A0DF-C4C37F70C44B}" srcOrd="1" destOrd="0" presId="urn:microsoft.com/office/officeart/2005/8/layout/list1"/>
    <dgm:cxn modelId="{88583CC0-A568-4476-9FCC-46857A77DEE4}" type="presParOf" srcId="{E9C4A9E2-388B-4DE9-A2EA-4E4A21FDED80}" destId="{38A309D5-9762-4ADD-B02A-26AD3DFB22C2}" srcOrd="1" destOrd="0" presId="urn:microsoft.com/office/officeart/2005/8/layout/list1"/>
    <dgm:cxn modelId="{39D6FFAA-66C5-4ECD-980D-D41EDB6A65A7}" type="presParOf" srcId="{E9C4A9E2-388B-4DE9-A2EA-4E4A21FDED80}" destId="{D300D545-767B-4A50-B4FF-DF0A7CB4D841}" srcOrd="2" destOrd="0" presId="urn:microsoft.com/office/officeart/2005/8/layout/list1"/>
    <dgm:cxn modelId="{8ABB52C4-70D5-4D46-A1AE-D4F89DE21B16}" type="presParOf" srcId="{E9C4A9E2-388B-4DE9-A2EA-4E4A21FDED80}" destId="{2C3D9745-A004-4B28-9E38-58B809372ECB}" srcOrd="3" destOrd="0" presId="urn:microsoft.com/office/officeart/2005/8/layout/list1"/>
    <dgm:cxn modelId="{01D81929-579B-47BA-B189-3D05C3361E27}" type="presParOf" srcId="{E9C4A9E2-388B-4DE9-A2EA-4E4A21FDED80}" destId="{02B409DF-3CB3-44A7-9E69-67736AECEBE9}" srcOrd="4" destOrd="0" presId="urn:microsoft.com/office/officeart/2005/8/layout/list1"/>
    <dgm:cxn modelId="{9C5648A0-D8FD-48B1-ADED-6B5616B23C22}" type="presParOf" srcId="{02B409DF-3CB3-44A7-9E69-67736AECEBE9}" destId="{EC0E2B6C-E5D8-45F5-A3D3-7C9D7F61E3F3}" srcOrd="0" destOrd="0" presId="urn:microsoft.com/office/officeart/2005/8/layout/list1"/>
    <dgm:cxn modelId="{D54DBC78-F6BC-4C76-AD36-93EB8EA02703}" type="presParOf" srcId="{02B409DF-3CB3-44A7-9E69-67736AECEBE9}" destId="{EB97707B-62B8-4817-9191-24839B4586B1}" srcOrd="1" destOrd="0" presId="urn:microsoft.com/office/officeart/2005/8/layout/list1"/>
    <dgm:cxn modelId="{7CA4BD68-902E-42D4-82EE-30E324E8CF65}" type="presParOf" srcId="{E9C4A9E2-388B-4DE9-A2EA-4E4A21FDED80}" destId="{EAB5AF39-C111-4068-ABEB-54434A40FC3C}" srcOrd="5" destOrd="0" presId="urn:microsoft.com/office/officeart/2005/8/layout/list1"/>
    <dgm:cxn modelId="{BE2587D4-C239-478A-948C-5DEF06D801A4}" type="presParOf" srcId="{E9C4A9E2-388B-4DE9-A2EA-4E4A21FDED80}" destId="{EDF647B5-4894-4235-9351-2D54A8E9A4D1}" srcOrd="6" destOrd="0" presId="urn:microsoft.com/office/officeart/2005/8/layout/list1"/>
    <dgm:cxn modelId="{47C3CFCD-3271-4083-BC54-7C1CD877A8F4}" type="presParOf" srcId="{E9C4A9E2-388B-4DE9-A2EA-4E4A21FDED80}" destId="{0E8DF5D5-2D65-4B2C-BC6E-80DA858E76F8}" srcOrd="7" destOrd="0" presId="urn:microsoft.com/office/officeart/2005/8/layout/list1"/>
    <dgm:cxn modelId="{FC6BA644-6F7F-4B0A-B7F6-6546DC55BE8D}" type="presParOf" srcId="{E9C4A9E2-388B-4DE9-A2EA-4E4A21FDED80}" destId="{C6B4F669-1099-40BA-A87C-0A49AC361994}" srcOrd="8" destOrd="0" presId="urn:microsoft.com/office/officeart/2005/8/layout/list1"/>
    <dgm:cxn modelId="{E8422E21-A035-4E2F-AC00-70BA2E14A25D}" type="presParOf" srcId="{C6B4F669-1099-40BA-A87C-0A49AC361994}" destId="{9B658AC6-9CCE-4259-A6CC-2EB550D302D9}" srcOrd="0" destOrd="0" presId="urn:microsoft.com/office/officeart/2005/8/layout/list1"/>
    <dgm:cxn modelId="{397940D4-1988-481B-96F8-012F0A472BF2}" type="presParOf" srcId="{C6B4F669-1099-40BA-A87C-0A49AC361994}" destId="{DA60D6B0-BEF4-4432-968F-08AE7B5CA37D}" srcOrd="1" destOrd="0" presId="urn:microsoft.com/office/officeart/2005/8/layout/list1"/>
    <dgm:cxn modelId="{9B0CC6E9-65B5-4580-A743-46B3580AD9BE}" type="presParOf" srcId="{E9C4A9E2-388B-4DE9-A2EA-4E4A21FDED80}" destId="{CA128E2F-403E-4CFA-B734-2B40C624F756}" srcOrd="9" destOrd="0" presId="urn:microsoft.com/office/officeart/2005/8/layout/list1"/>
    <dgm:cxn modelId="{3A5FFAB7-6ADB-48D9-AC02-073305561420}" type="presParOf" srcId="{E9C4A9E2-388B-4DE9-A2EA-4E4A21FDED80}" destId="{0CC53C60-C323-43F6-9A03-9E0AB40D998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7EB713F-8712-454A-8D8C-FEC36FDB318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56A943A-8EBC-4EEA-B691-CB7D4EF9B42F}">
      <dgm:prSet phldrT="[Text]"/>
      <dgm:spPr>
        <a:solidFill>
          <a:schemeClr val="accent3">
            <a:lumMod val="50000"/>
          </a:schemeClr>
        </a:solidFill>
        <a:ln>
          <a:solidFill>
            <a:schemeClr val="tx1"/>
          </a:solidFill>
        </a:ln>
      </dgm:spPr>
      <dgm:t>
        <a:bodyPr/>
        <a:lstStyle/>
        <a:p>
          <a:r>
            <a:rPr lang="en-US" dirty="0"/>
            <a:t>Step 1</a:t>
          </a:r>
        </a:p>
      </dgm:t>
    </dgm:pt>
    <dgm:pt modelId="{6C87924B-F0A3-4D6D-AD9B-B45DF713F09B}" type="parTrans" cxnId="{CEB30056-139E-4F9A-8D9D-7C8D468BB4D4}">
      <dgm:prSet/>
      <dgm:spPr/>
      <dgm:t>
        <a:bodyPr/>
        <a:lstStyle/>
        <a:p>
          <a:endParaRPr lang="en-US"/>
        </a:p>
      </dgm:t>
    </dgm:pt>
    <dgm:pt modelId="{C3BA9A64-8A6C-419B-9989-7D1D47097EF3}" type="sibTrans" cxnId="{CEB30056-139E-4F9A-8D9D-7C8D468BB4D4}">
      <dgm:prSet/>
      <dgm:spPr/>
      <dgm:t>
        <a:bodyPr/>
        <a:lstStyle/>
        <a:p>
          <a:endParaRPr lang="en-US"/>
        </a:p>
      </dgm:t>
    </dgm:pt>
    <dgm:pt modelId="{CABB136B-4089-40E8-8A6C-F779D13EF13B}">
      <dgm:prSet phldrT="[Text]" custT="1"/>
      <dgm:spPr>
        <a:solidFill>
          <a:srgbClr val="D0D2D3">
            <a:alpha val="89804"/>
          </a:srgbClr>
        </a:solidFill>
        <a:ln>
          <a:solidFill>
            <a:schemeClr val="tx1"/>
          </a:solidFill>
        </a:ln>
      </dgm:spPr>
      <dgm:t>
        <a:bodyPr/>
        <a:lstStyle/>
        <a:p>
          <a:r>
            <a:rPr lang="en-US" sz="1800" b="1" dirty="0">
              <a:solidFill>
                <a:srgbClr val="000000"/>
              </a:solidFill>
            </a:rPr>
            <a:t>Review enrolled grade-level standards </a:t>
          </a:r>
        </a:p>
      </dgm:t>
    </dgm:pt>
    <dgm:pt modelId="{017A7ED4-5037-4337-B826-60988DACA82B}" type="parTrans" cxnId="{9B7064AD-38AD-4E08-9CE3-ECD546F9C36D}">
      <dgm:prSet/>
      <dgm:spPr/>
      <dgm:t>
        <a:bodyPr/>
        <a:lstStyle/>
        <a:p>
          <a:endParaRPr lang="en-US"/>
        </a:p>
      </dgm:t>
    </dgm:pt>
    <dgm:pt modelId="{6918ECB1-F152-4201-A001-2CCB1F8C67A4}" type="sibTrans" cxnId="{9B7064AD-38AD-4E08-9CE3-ECD546F9C36D}">
      <dgm:prSet/>
      <dgm:spPr/>
      <dgm:t>
        <a:bodyPr/>
        <a:lstStyle/>
        <a:p>
          <a:endParaRPr lang="en-US"/>
        </a:p>
      </dgm:t>
    </dgm:pt>
    <dgm:pt modelId="{FB979162-0F88-4190-8B8E-A520A07097EA}">
      <dgm:prSet phldrT="[Text]"/>
      <dgm:spPr>
        <a:solidFill>
          <a:schemeClr val="tx2"/>
        </a:solidFill>
        <a:ln>
          <a:solidFill>
            <a:schemeClr val="tx1"/>
          </a:solidFill>
        </a:ln>
      </dgm:spPr>
      <dgm:t>
        <a:bodyPr/>
        <a:lstStyle/>
        <a:p>
          <a:r>
            <a:rPr lang="en-US" dirty="0"/>
            <a:t>Step 2</a:t>
          </a:r>
        </a:p>
      </dgm:t>
    </dgm:pt>
    <dgm:pt modelId="{5A1CA3DF-FDC7-4447-BF3F-4684C1AB4A59}" type="parTrans" cxnId="{45471F7C-6AA8-47EC-A461-D21F125293BA}">
      <dgm:prSet/>
      <dgm:spPr/>
      <dgm:t>
        <a:bodyPr/>
        <a:lstStyle/>
        <a:p>
          <a:endParaRPr lang="en-US"/>
        </a:p>
      </dgm:t>
    </dgm:pt>
    <dgm:pt modelId="{BBF51CEC-09A6-425C-A1B7-F9B9C035833D}" type="sibTrans" cxnId="{45471F7C-6AA8-47EC-A461-D21F125293BA}">
      <dgm:prSet/>
      <dgm:spPr/>
      <dgm:t>
        <a:bodyPr/>
        <a:lstStyle/>
        <a:p>
          <a:endParaRPr lang="en-US"/>
        </a:p>
      </dgm:t>
    </dgm:pt>
    <dgm:pt modelId="{371E03E6-0237-4B92-82C7-20AE161D494E}">
      <dgm:prSet phldrT="[Text]" custT="1"/>
      <dgm:spPr>
        <a:solidFill>
          <a:srgbClr val="D0D2D3">
            <a:alpha val="90000"/>
          </a:srgbClr>
        </a:solidFill>
        <a:ln>
          <a:solidFill>
            <a:schemeClr val="tx1"/>
          </a:solidFill>
        </a:ln>
      </dgm:spPr>
      <dgm:t>
        <a:bodyPr/>
        <a:lstStyle/>
        <a:p>
          <a:r>
            <a:rPr lang="en-US" sz="1800" b="1" dirty="0">
              <a:solidFill>
                <a:srgbClr val="000000"/>
              </a:solidFill>
            </a:rPr>
            <a:t>Gather and analyze data</a:t>
          </a:r>
        </a:p>
      </dgm:t>
    </dgm:pt>
    <dgm:pt modelId="{4C12EC50-01A5-4649-A20C-39F5A34E47CF}" type="parTrans" cxnId="{E8FA3BF4-5BA3-4B09-B175-F45FEEA03AA0}">
      <dgm:prSet/>
      <dgm:spPr/>
      <dgm:t>
        <a:bodyPr/>
        <a:lstStyle/>
        <a:p>
          <a:endParaRPr lang="en-US"/>
        </a:p>
      </dgm:t>
    </dgm:pt>
    <dgm:pt modelId="{E56AD1AF-862E-49B1-BC32-4DE9384D9621}" type="sibTrans" cxnId="{E8FA3BF4-5BA3-4B09-B175-F45FEEA03AA0}">
      <dgm:prSet/>
      <dgm:spPr/>
      <dgm:t>
        <a:bodyPr/>
        <a:lstStyle/>
        <a:p>
          <a:endParaRPr lang="en-US"/>
        </a:p>
      </dgm:t>
    </dgm:pt>
    <dgm:pt modelId="{BBBB0361-6979-4405-9C1B-1A116EB62267}">
      <dgm:prSet phldrT="[Text]"/>
      <dgm:spPr>
        <a:solidFill>
          <a:schemeClr val="accent3"/>
        </a:solidFill>
        <a:ln>
          <a:solidFill>
            <a:schemeClr val="tx1"/>
          </a:solidFill>
        </a:ln>
      </dgm:spPr>
      <dgm:t>
        <a:bodyPr/>
        <a:lstStyle/>
        <a:p>
          <a:r>
            <a:rPr lang="en-US" dirty="0"/>
            <a:t>Step 3</a:t>
          </a:r>
        </a:p>
      </dgm:t>
    </dgm:pt>
    <dgm:pt modelId="{793B2DB7-0F30-41E4-86DD-CC82C76734FE}" type="parTrans" cxnId="{E254304C-5414-47A9-90F7-A40EEEF6DC50}">
      <dgm:prSet/>
      <dgm:spPr/>
      <dgm:t>
        <a:bodyPr/>
        <a:lstStyle/>
        <a:p>
          <a:endParaRPr lang="en-US"/>
        </a:p>
      </dgm:t>
    </dgm:pt>
    <dgm:pt modelId="{78AE990A-78C1-449D-94E5-A6E290857F0F}" type="sibTrans" cxnId="{E254304C-5414-47A9-90F7-A40EEEF6DC50}">
      <dgm:prSet/>
      <dgm:spPr/>
      <dgm:t>
        <a:bodyPr/>
        <a:lstStyle/>
        <a:p>
          <a:endParaRPr lang="en-US"/>
        </a:p>
      </dgm:t>
    </dgm:pt>
    <dgm:pt modelId="{16675063-7EC6-4D91-89A1-834AB6A0E686}">
      <dgm:prSet phldrT="[Text]" custT="1"/>
      <dgm:spPr>
        <a:solidFill>
          <a:srgbClr val="D0D2D3">
            <a:alpha val="90000"/>
          </a:srgbClr>
        </a:solidFill>
        <a:ln>
          <a:solidFill>
            <a:schemeClr val="tx1"/>
          </a:solidFill>
        </a:ln>
      </dgm:spPr>
      <dgm:t>
        <a:bodyPr/>
        <a:lstStyle/>
        <a:p>
          <a:r>
            <a:rPr lang="en-US" sz="1800" b="1" dirty="0">
              <a:solidFill>
                <a:srgbClr val="000000"/>
              </a:solidFill>
            </a:rPr>
            <a:t>Synthesize Data for Statement of Present Levels of Academic Achievement and Functional Performance</a:t>
          </a:r>
        </a:p>
      </dgm:t>
    </dgm:pt>
    <dgm:pt modelId="{AD6BBF27-124E-4728-9DF3-A5B9973D3C91}" type="parTrans" cxnId="{628FDE25-A27D-4160-A508-82D875E73757}">
      <dgm:prSet/>
      <dgm:spPr/>
      <dgm:t>
        <a:bodyPr/>
        <a:lstStyle/>
        <a:p>
          <a:endParaRPr lang="en-US"/>
        </a:p>
      </dgm:t>
    </dgm:pt>
    <dgm:pt modelId="{AF350E38-0FCB-48CA-97F8-B6F85997378E}" type="sibTrans" cxnId="{628FDE25-A27D-4160-A508-82D875E73757}">
      <dgm:prSet/>
      <dgm:spPr/>
      <dgm:t>
        <a:bodyPr/>
        <a:lstStyle/>
        <a:p>
          <a:endParaRPr lang="en-US"/>
        </a:p>
      </dgm:t>
    </dgm:pt>
    <dgm:pt modelId="{0D4D29DA-077A-4B6D-831A-9AB30020EFE8}">
      <dgm:prSet/>
      <dgm:spPr>
        <a:solidFill>
          <a:schemeClr val="accent4"/>
        </a:solidFill>
        <a:ln>
          <a:solidFill>
            <a:schemeClr val="tx1"/>
          </a:solidFill>
        </a:ln>
      </dgm:spPr>
      <dgm:t>
        <a:bodyPr/>
        <a:lstStyle/>
        <a:p>
          <a:r>
            <a:rPr lang="en-US" dirty="0"/>
            <a:t>Step 4</a:t>
          </a:r>
        </a:p>
      </dgm:t>
    </dgm:pt>
    <dgm:pt modelId="{53804857-EFEC-4B9D-95E5-FD146F88B183}" type="parTrans" cxnId="{FA39708E-E8BB-4037-8F3E-B8B3E7DA8271}">
      <dgm:prSet/>
      <dgm:spPr/>
      <dgm:t>
        <a:bodyPr/>
        <a:lstStyle/>
        <a:p>
          <a:endParaRPr lang="en-US"/>
        </a:p>
      </dgm:t>
    </dgm:pt>
    <dgm:pt modelId="{0A82668F-A713-4F18-AD7F-CDFB255D5EC9}" type="sibTrans" cxnId="{FA39708E-E8BB-4037-8F3E-B8B3E7DA8271}">
      <dgm:prSet/>
      <dgm:spPr/>
      <dgm:t>
        <a:bodyPr/>
        <a:lstStyle/>
        <a:p>
          <a:endParaRPr lang="en-US"/>
        </a:p>
      </dgm:t>
    </dgm:pt>
    <dgm:pt modelId="{501CAB0C-59E3-482A-86CB-D95C188955DB}">
      <dgm:prSet/>
      <dgm:spPr>
        <a:solidFill>
          <a:schemeClr val="accent6"/>
        </a:solidFill>
        <a:ln>
          <a:solidFill>
            <a:schemeClr val="tx1"/>
          </a:solidFill>
        </a:ln>
      </dgm:spPr>
      <dgm:t>
        <a:bodyPr/>
        <a:lstStyle/>
        <a:p>
          <a:r>
            <a:rPr lang="en-US" dirty="0"/>
            <a:t>Step 5</a:t>
          </a:r>
        </a:p>
      </dgm:t>
    </dgm:pt>
    <dgm:pt modelId="{4B13359A-15F0-4FCC-B4AF-293ABCC1E32F}" type="parTrans" cxnId="{9C5833D9-8779-4E04-B4A1-0BC7A493F9EC}">
      <dgm:prSet/>
      <dgm:spPr/>
      <dgm:t>
        <a:bodyPr/>
        <a:lstStyle/>
        <a:p>
          <a:endParaRPr lang="en-US"/>
        </a:p>
      </dgm:t>
    </dgm:pt>
    <dgm:pt modelId="{B0503B11-BBF3-4B80-A5D1-5E62972B6981}" type="sibTrans" cxnId="{9C5833D9-8779-4E04-B4A1-0BC7A493F9EC}">
      <dgm:prSet/>
      <dgm:spPr/>
      <dgm:t>
        <a:bodyPr/>
        <a:lstStyle/>
        <a:p>
          <a:endParaRPr lang="en-US"/>
        </a:p>
      </dgm:t>
    </dgm:pt>
    <dgm:pt modelId="{80363519-CA89-4BC2-86FA-37F471248B6B}">
      <dgm:prSet/>
      <dgm:spPr>
        <a:solidFill>
          <a:schemeClr val="accent5"/>
        </a:solidFill>
        <a:ln>
          <a:solidFill>
            <a:schemeClr val="tx1"/>
          </a:solidFill>
        </a:ln>
      </dgm:spPr>
      <dgm:t>
        <a:bodyPr/>
        <a:lstStyle/>
        <a:p>
          <a:r>
            <a:rPr lang="en-US" dirty="0"/>
            <a:t>Step 6</a:t>
          </a:r>
        </a:p>
      </dgm:t>
    </dgm:pt>
    <dgm:pt modelId="{D589319E-9374-4CD9-85C8-475135438C34}" type="parTrans" cxnId="{82D6F9DD-3812-4FDC-B3C8-766D4C6F49A7}">
      <dgm:prSet/>
      <dgm:spPr/>
      <dgm:t>
        <a:bodyPr/>
        <a:lstStyle/>
        <a:p>
          <a:endParaRPr lang="en-US"/>
        </a:p>
      </dgm:t>
    </dgm:pt>
    <dgm:pt modelId="{61331C43-3B07-4331-9508-9C9EC39494CE}" type="sibTrans" cxnId="{82D6F9DD-3812-4FDC-B3C8-766D4C6F49A7}">
      <dgm:prSet/>
      <dgm:spPr/>
      <dgm:t>
        <a:bodyPr/>
        <a:lstStyle/>
        <a:p>
          <a:endParaRPr lang="en-US"/>
        </a:p>
      </dgm:t>
    </dgm:pt>
    <dgm:pt modelId="{47A9024D-62C9-46CA-B0AF-9325FA471794}">
      <dgm:prSet/>
      <dgm:spPr>
        <a:solidFill>
          <a:schemeClr val="tx2">
            <a:lumMod val="50000"/>
          </a:schemeClr>
        </a:solidFill>
        <a:ln>
          <a:solidFill>
            <a:schemeClr val="tx1"/>
          </a:solidFill>
        </a:ln>
      </dgm:spPr>
      <dgm:t>
        <a:bodyPr/>
        <a:lstStyle/>
        <a:p>
          <a:r>
            <a:rPr lang="en-US" dirty="0"/>
            <a:t>Step 7</a:t>
          </a:r>
        </a:p>
      </dgm:t>
    </dgm:pt>
    <dgm:pt modelId="{CA48AC5C-B1E0-44F1-AEF4-765C76224F41}" type="parTrans" cxnId="{3B0DE010-D34F-407E-B115-6869D74ABAE8}">
      <dgm:prSet/>
      <dgm:spPr/>
      <dgm:t>
        <a:bodyPr/>
        <a:lstStyle/>
        <a:p>
          <a:endParaRPr lang="en-US"/>
        </a:p>
      </dgm:t>
    </dgm:pt>
    <dgm:pt modelId="{533F340D-9715-4224-A7ED-646612FB5C5A}" type="sibTrans" cxnId="{3B0DE010-D34F-407E-B115-6869D74ABAE8}">
      <dgm:prSet/>
      <dgm:spPr/>
      <dgm:t>
        <a:bodyPr/>
        <a:lstStyle/>
        <a:p>
          <a:endParaRPr lang="en-US"/>
        </a:p>
      </dgm:t>
    </dgm:pt>
    <dgm:pt modelId="{F87A8D1B-D3EE-4404-B03E-CBF799855874}">
      <dgm:prSet custT="1"/>
      <dgm:spPr>
        <a:solidFill>
          <a:srgbClr val="D0D2D3">
            <a:alpha val="90000"/>
          </a:srgbClr>
        </a:solidFill>
        <a:ln>
          <a:solidFill>
            <a:schemeClr val="tx1"/>
          </a:solidFill>
        </a:ln>
      </dgm:spPr>
      <dgm:t>
        <a:bodyPr/>
        <a:lstStyle/>
        <a:p>
          <a:r>
            <a:rPr lang="en-US" sz="1800" b="1" dirty="0">
              <a:solidFill>
                <a:srgbClr val="000000"/>
              </a:solidFill>
            </a:rPr>
            <a:t>Develop measurable annual goals aligned with grade-level academic standards </a:t>
          </a:r>
        </a:p>
      </dgm:t>
    </dgm:pt>
    <dgm:pt modelId="{6E596ED9-14E2-4C69-BA29-B6F1471F7BFA}" type="parTrans" cxnId="{5458A662-5ED6-41D7-9279-1BE606E93A59}">
      <dgm:prSet/>
      <dgm:spPr/>
      <dgm:t>
        <a:bodyPr/>
        <a:lstStyle/>
        <a:p>
          <a:endParaRPr lang="en-US"/>
        </a:p>
      </dgm:t>
    </dgm:pt>
    <dgm:pt modelId="{30F2847C-E166-464E-A424-CAD301B511EE}" type="sibTrans" cxnId="{5458A662-5ED6-41D7-9279-1BE606E93A59}">
      <dgm:prSet/>
      <dgm:spPr/>
      <dgm:t>
        <a:bodyPr/>
        <a:lstStyle/>
        <a:p>
          <a:endParaRPr lang="en-US"/>
        </a:p>
      </dgm:t>
    </dgm:pt>
    <dgm:pt modelId="{DB8FEDD8-4848-4DCF-A34F-958AB9609F4C}">
      <dgm:prSet custT="1"/>
      <dgm:spPr>
        <a:solidFill>
          <a:srgbClr val="D0D2D3">
            <a:alpha val="90000"/>
          </a:srgbClr>
        </a:solidFill>
        <a:ln>
          <a:solidFill>
            <a:schemeClr val="tx1"/>
          </a:solidFill>
        </a:ln>
      </dgm:spPr>
      <dgm:t>
        <a:bodyPr/>
        <a:lstStyle/>
        <a:p>
          <a:r>
            <a:rPr lang="en-US" sz="1800" b="1" dirty="0">
              <a:solidFill>
                <a:srgbClr val="000000"/>
              </a:solidFill>
            </a:rPr>
            <a:t>Monitor and report student progress</a:t>
          </a:r>
        </a:p>
      </dgm:t>
    </dgm:pt>
    <dgm:pt modelId="{339047B8-261F-4BEA-B310-9A56800B031B}" type="parTrans" cxnId="{99A3D04E-C081-4C78-97AE-6EA64CB10573}">
      <dgm:prSet/>
      <dgm:spPr/>
      <dgm:t>
        <a:bodyPr/>
        <a:lstStyle/>
        <a:p>
          <a:endParaRPr lang="en-US"/>
        </a:p>
      </dgm:t>
    </dgm:pt>
    <dgm:pt modelId="{BF86F55C-57D6-4D34-B7DD-7B8A9E846B25}" type="sibTrans" cxnId="{99A3D04E-C081-4C78-97AE-6EA64CB10573}">
      <dgm:prSet/>
      <dgm:spPr/>
      <dgm:t>
        <a:bodyPr/>
        <a:lstStyle/>
        <a:p>
          <a:endParaRPr lang="en-US"/>
        </a:p>
      </dgm:t>
    </dgm:pt>
    <dgm:pt modelId="{1CC7F4B3-2E56-41A8-801B-F0A9BB5EB59A}">
      <dgm:prSet custT="1"/>
      <dgm:spPr>
        <a:solidFill>
          <a:srgbClr val="D0D2D3">
            <a:alpha val="90000"/>
          </a:srgbClr>
        </a:solidFill>
        <a:ln>
          <a:solidFill>
            <a:schemeClr val="tx1"/>
          </a:solidFill>
        </a:ln>
      </dgm:spPr>
      <dgm:t>
        <a:bodyPr/>
        <a:lstStyle/>
        <a:p>
          <a:r>
            <a:rPr lang="en-US" sz="1400" b="1" dirty="0">
              <a:solidFill>
                <a:srgbClr val="000000"/>
              </a:solidFill>
            </a:rPr>
            <a:t>Identify specially designed instruction including accommodations and/or modifications needed to access, engage in meaningful participation and make progress in the general education curriculum</a:t>
          </a:r>
        </a:p>
      </dgm:t>
    </dgm:pt>
    <dgm:pt modelId="{5A3EB9D8-EDA0-419E-99A2-FFE8826B8F8E}" type="parTrans" cxnId="{6E2BA677-0860-45FA-952D-C774614678F3}">
      <dgm:prSet/>
      <dgm:spPr/>
      <dgm:t>
        <a:bodyPr/>
        <a:lstStyle/>
        <a:p>
          <a:endParaRPr lang="en-US"/>
        </a:p>
      </dgm:t>
    </dgm:pt>
    <dgm:pt modelId="{F0CA31F2-3A62-4F6D-9FF3-E9C76CD5E786}" type="sibTrans" cxnId="{6E2BA677-0860-45FA-952D-C774614678F3}">
      <dgm:prSet/>
      <dgm:spPr/>
      <dgm:t>
        <a:bodyPr/>
        <a:lstStyle/>
        <a:p>
          <a:endParaRPr lang="en-US"/>
        </a:p>
      </dgm:t>
    </dgm:pt>
    <dgm:pt modelId="{ACD76B04-5A14-4852-A880-657D18866FF8}">
      <dgm:prSet/>
      <dgm:spPr>
        <a:solidFill>
          <a:srgbClr val="D0D2D3">
            <a:alpha val="90000"/>
          </a:srgbClr>
        </a:solidFill>
        <a:ln>
          <a:solidFill>
            <a:schemeClr val="tx1"/>
          </a:solidFill>
        </a:ln>
      </dgm:spPr>
      <dgm:t>
        <a:bodyPr/>
        <a:lstStyle/>
        <a:p>
          <a:r>
            <a:rPr lang="en-US" b="1" dirty="0">
              <a:solidFill>
                <a:srgbClr val="000000"/>
              </a:solidFill>
            </a:rPr>
            <a:t>Determine how the student will participate in assessment</a:t>
          </a:r>
        </a:p>
      </dgm:t>
    </dgm:pt>
    <dgm:pt modelId="{D1E3B5F9-289F-4D2F-81D7-1355C8E8281C}" type="parTrans" cxnId="{1CA0FCFF-4555-485A-B521-65D3DB6B1CC4}">
      <dgm:prSet/>
      <dgm:spPr/>
      <dgm:t>
        <a:bodyPr/>
        <a:lstStyle/>
        <a:p>
          <a:endParaRPr lang="en-US"/>
        </a:p>
      </dgm:t>
    </dgm:pt>
    <dgm:pt modelId="{EBBA5AED-1FB1-4E76-9FAD-B880946C68D5}" type="sibTrans" cxnId="{1CA0FCFF-4555-485A-B521-65D3DB6B1CC4}">
      <dgm:prSet/>
      <dgm:spPr/>
      <dgm:t>
        <a:bodyPr/>
        <a:lstStyle/>
        <a:p>
          <a:endParaRPr lang="en-US"/>
        </a:p>
      </dgm:t>
    </dgm:pt>
    <dgm:pt modelId="{47B2BEB5-24CB-4CEC-A773-DF46CE37DFA6}" type="pres">
      <dgm:prSet presAssocID="{D7EB713F-8712-454A-8D8C-FEC36FDB3184}" presName="linearFlow" presStyleCnt="0">
        <dgm:presLayoutVars>
          <dgm:dir/>
          <dgm:animLvl val="lvl"/>
          <dgm:resizeHandles val="exact"/>
        </dgm:presLayoutVars>
      </dgm:prSet>
      <dgm:spPr/>
      <dgm:t>
        <a:bodyPr/>
        <a:lstStyle/>
        <a:p>
          <a:endParaRPr lang="en-US"/>
        </a:p>
      </dgm:t>
    </dgm:pt>
    <dgm:pt modelId="{49B52AD0-B9E4-4AAC-AF36-2F92E06E1653}" type="pres">
      <dgm:prSet presAssocID="{756A943A-8EBC-4EEA-B691-CB7D4EF9B42F}" presName="composite" presStyleCnt="0"/>
      <dgm:spPr/>
      <dgm:t>
        <a:bodyPr/>
        <a:lstStyle/>
        <a:p>
          <a:endParaRPr lang="en-US"/>
        </a:p>
      </dgm:t>
    </dgm:pt>
    <dgm:pt modelId="{78DE99F7-6DF7-416A-938B-CE2E99A076FB}" type="pres">
      <dgm:prSet presAssocID="{756A943A-8EBC-4EEA-B691-CB7D4EF9B42F}" presName="parentText" presStyleLbl="alignNode1" presStyleIdx="0" presStyleCnt="7">
        <dgm:presLayoutVars>
          <dgm:chMax val="1"/>
          <dgm:bulletEnabled val="1"/>
        </dgm:presLayoutVars>
      </dgm:prSet>
      <dgm:spPr/>
      <dgm:t>
        <a:bodyPr/>
        <a:lstStyle/>
        <a:p>
          <a:endParaRPr lang="en-US"/>
        </a:p>
      </dgm:t>
    </dgm:pt>
    <dgm:pt modelId="{DCAAF5B1-4F5A-4D1E-84C3-EB05EA42DD13}" type="pres">
      <dgm:prSet presAssocID="{756A943A-8EBC-4EEA-B691-CB7D4EF9B42F}" presName="descendantText" presStyleLbl="alignAcc1" presStyleIdx="0" presStyleCnt="7">
        <dgm:presLayoutVars>
          <dgm:bulletEnabled val="1"/>
        </dgm:presLayoutVars>
      </dgm:prSet>
      <dgm:spPr/>
      <dgm:t>
        <a:bodyPr/>
        <a:lstStyle/>
        <a:p>
          <a:endParaRPr lang="en-US"/>
        </a:p>
      </dgm:t>
    </dgm:pt>
    <dgm:pt modelId="{79D8F863-6E74-4210-9185-C37E0A51E335}" type="pres">
      <dgm:prSet presAssocID="{C3BA9A64-8A6C-419B-9989-7D1D47097EF3}" presName="sp" presStyleCnt="0"/>
      <dgm:spPr/>
      <dgm:t>
        <a:bodyPr/>
        <a:lstStyle/>
        <a:p>
          <a:endParaRPr lang="en-US"/>
        </a:p>
      </dgm:t>
    </dgm:pt>
    <dgm:pt modelId="{14EF4F94-C597-4F17-B4AE-045DEE1825E4}" type="pres">
      <dgm:prSet presAssocID="{FB979162-0F88-4190-8B8E-A520A07097EA}" presName="composite" presStyleCnt="0"/>
      <dgm:spPr/>
      <dgm:t>
        <a:bodyPr/>
        <a:lstStyle/>
        <a:p>
          <a:endParaRPr lang="en-US"/>
        </a:p>
      </dgm:t>
    </dgm:pt>
    <dgm:pt modelId="{F14DA9CE-F008-4AD7-B574-C0E6159058DB}" type="pres">
      <dgm:prSet presAssocID="{FB979162-0F88-4190-8B8E-A520A07097EA}" presName="parentText" presStyleLbl="alignNode1" presStyleIdx="1" presStyleCnt="7">
        <dgm:presLayoutVars>
          <dgm:chMax val="1"/>
          <dgm:bulletEnabled val="1"/>
        </dgm:presLayoutVars>
      </dgm:prSet>
      <dgm:spPr/>
      <dgm:t>
        <a:bodyPr/>
        <a:lstStyle/>
        <a:p>
          <a:endParaRPr lang="en-US"/>
        </a:p>
      </dgm:t>
    </dgm:pt>
    <dgm:pt modelId="{1C02062A-00C6-4AA6-9C01-DB234E3CEF0E}" type="pres">
      <dgm:prSet presAssocID="{FB979162-0F88-4190-8B8E-A520A07097EA}" presName="descendantText" presStyleLbl="alignAcc1" presStyleIdx="1" presStyleCnt="7">
        <dgm:presLayoutVars>
          <dgm:bulletEnabled val="1"/>
        </dgm:presLayoutVars>
      </dgm:prSet>
      <dgm:spPr/>
      <dgm:t>
        <a:bodyPr/>
        <a:lstStyle/>
        <a:p>
          <a:endParaRPr lang="en-US"/>
        </a:p>
      </dgm:t>
    </dgm:pt>
    <dgm:pt modelId="{75D2C1DC-068A-4921-A1F1-8BD0954CA218}" type="pres">
      <dgm:prSet presAssocID="{BBF51CEC-09A6-425C-A1B7-F9B9C035833D}" presName="sp" presStyleCnt="0"/>
      <dgm:spPr/>
      <dgm:t>
        <a:bodyPr/>
        <a:lstStyle/>
        <a:p>
          <a:endParaRPr lang="en-US"/>
        </a:p>
      </dgm:t>
    </dgm:pt>
    <dgm:pt modelId="{DAD6320C-5922-4E11-9708-104B0064EF20}" type="pres">
      <dgm:prSet presAssocID="{BBBB0361-6979-4405-9C1B-1A116EB62267}" presName="composite" presStyleCnt="0"/>
      <dgm:spPr/>
      <dgm:t>
        <a:bodyPr/>
        <a:lstStyle/>
        <a:p>
          <a:endParaRPr lang="en-US"/>
        </a:p>
      </dgm:t>
    </dgm:pt>
    <dgm:pt modelId="{3F03B27F-FC98-4A88-9802-31624D9C8A4C}" type="pres">
      <dgm:prSet presAssocID="{BBBB0361-6979-4405-9C1B-1A116EB62267}" presName="parentText" presStyleLbl="alignNode1" presStyleIdx="2" presStyleCnt="7">
        <dgm:presLayoutVars>
          <dgm:chMax val="1"/>
          <dgm:bulletEnabled val="1"/>
        </dgm:presLayoutVars>
      </dgm:prSet>
      <dgm:spPr/>
      <dgm:t>
        <a:bodyPr/>
        <a:lstStyle/>
        <a:p>
          <a:endParaRPr lang="en-US"/>
        </a:p>
      </dgm:t>
    </dgm:pt>
    <dgm:pt modelId="{234428B0-1196-4322-9F34-B65128EEC668}" type="pres">
      <dgm:prSet presAssocID="{BBBB0361-6979-4405-9C1B-1A116EB62267}" presName="descendantText" presStyleLbl="alignAcc1" presStyleIdx="2" presStyleCnt="7">
        <dgm:presLayoutVars>
          <dgm:bulletEnabled val="1"/>
        </dgm:presLayoutVars>
      </dgm:prSet>
      <dgm:spPr/>
      <dgm:t>
        <a:bodyPr/>
        <a:lstStyle/>
        <a:p>
          <a:endParaRPr lang="en-US"/>
        </a:p>
      </dgm:t>
    </dgm:pt>
    <dgm:pt modelId="{8C193698-D8FA-46C5-8406-D66FC15F17DD}" type="pres">
      <dgm:prSet presAssocID="{78AE990A-78C1-449D-94E5-A6E290857F0F}" presName="sp" presStyleCnt="0"/>
      <dgm:spPr/>
      <dgm:t>
        <a:bodyPr/>
        <a:lstStyle/>
        <a:p>
          <a:endParaRPr lang="en-US"/>
        </a:p>
      </dgm:t>
    </dgm:pt>
    <dgm:pt modelId="{B506FD89-9AEA-4099-8095-670A507470AF}" type="pres">
      <dgm:prSet presAssocID="{0D4D29DA-077A-4B6D-831A-9AB30020EFE8}" presName="composite" presStyleCnt="0"/>
      <dgm:spPr/>
      <dgm:t>
        <a:bodyPr/>
        <a:lstStyle/>
        <a:p>
          <a:endParaRPr lang="en-US"/>
        </a:p>
      </dgm:t>
    </dgm:pt>
    <dgm:pt modelId="{20E92BD4-2B29-4E2C-AA86-16273C8DDEB8}" type="pres">
      <dgm:prSet presAssocID="{0D4D29DA-077A-4B6D-831A-9AB30020EFE8}" presName="parentText" presStyleLbl="alignNode1" presStyleIdx="3" presStyleCnt="7">
        <dgm:presLayoutVars>
          <dgm:chMax val="1"/>
          <dgm:bulletEnabled val="1"/>
        </dgm:presLayoutVars>
      </dgm:prSet>
      <dgm:spPr/>
      <dgm:t>
        <a:bodyPr/>
        <a:lstStyle/>
        <a:p>
          <a:endParaRPr lang="en-US"/>
        </a:p>
      </dgm:t>
    </dgm:pt>
    <dgm:pt modelId="{8C6F2CB7-03B9-42A6-A123-A57CE5D8BB5C}" type="pres">
      <dgm:prSet presAssocID="{0D4D29DA-077A-4B6D-831A-9AB30020EFE8}" presName="descendantText" presStyleLbl="alignAcc1" presStyleIdx="3" presStyleCnt="7">
        <dgm:presLayoutVars>
          <dgm:bulletEnabled val="1"/>
        </dgm:presLayoutVars>
      </dgm:prSet>
      <dgm:spPr/>
      <dgm:t>
        <a:bodyPr/>
        <a:lstStyle/>
        <a:p>
          <a:endParaRPr lang="en-US"/>
        </a:p>
      </dgm:t>
    </dgm:pt>
    <dgm:pt modelId="{D9897483-B149-4F10-B672-5F8F8565A083}" type="pres">
      <dgm:prSet presAssocID="{0A82668F-A713-4F18-AD7F-CDFB255D5EC9}" presName="sp" presStyleCnt="0"/>
      <dgm:spPr/>
      <dgm:t>
        <a:bodyPr/>
        <a:lstStyle/>
        <a:p>
          <a:endParaRPr lang="en-US"/>
        </a:p>
      </dgm:t>
    </dgm:pt>
    <dgm:pt modelId="{D6BD3CE6-13C6-42F9-A2B4-9A1E5373B726}" type="pres">
      <dgm:prSet presAssocID="{501CAB0C-59E3-482A-86CB-D95C188955DB}" presName="composite" presStyleCnt="0"/>
      <dgm:spPr/>
      <dgm:t>
        <a:bodyPr/>
        <a:lstStyle/>
        <a:p>
          <a:endParaRPr lang="en-US"/>
        </a:p>
      </dgm:t>
    </dgm:pt>
    <dgm:pt modelId="{B6A5C888-01AD-4048-98E7-566D34AF6F76}" type="pres">
      <dgm:prSet presAssocID="{501CAB0C-59E3-482A-86CB-D95C188955DB}" presName="parentText" presStyleLbl="alignNode1" presStyleIdx="4" presStyleCnt="7">
        <dgm:presLayoutVars>
          <dgm:chMax val="1"/>
          <dgm:bulletEnabled val="1"/>
        </dgm:presLayoutVars>
      </dgm:prSet>
      <dgm:spPr/>
      <dgm:t>
        <a:bodyPr/>
        <a:lstStyle/>
        <a:p>
          <a:endParaRPr lang="en-US"/>
        </a:p>
      </dgm:t>
    </dgm:pt>
    <dgm:pt modelId="{198A0B5F-330D-4861-B841-5979875FF489}" type="pres">
      <dgm:prSet presAssocID="{501CAB0C-59E3-482A-86CB-D95C188955DB}" presName="descendantText" presStyleLbl="alignAcc1" presStyleIdx="4" presStyleCnt="7" custLinFactNeighborX="126" custLinFactNeighborY="1122">
        <dgm:presLayoutVars>
          <dgm:bulletEnabled val="1"/>
        </dgm:presLayoutVars>
      </dgm:prSet>
      <dgm:spPr/>
      <dgm:t>
        <a:bodyPr/>
        <a:lstStyle/>
        <a:p>
          <a:endParaRPr lang="en-US"/>
        </a:p>
      </dgm:t>
    </dgm:pt>
    <dgm:pt modelId="{C4A6DEE8-8CB3-48AB-85AC-E02F26AF6FB8}" type="pres">
      <dgm:prSet presAssocID="{B0503B11-BBF3-4B80-A5D1-5E62972B6981}" presName="sp" presStyleCnt="0"/>
      <dgm:spPr/>
      <dgm:t>
        <a:bodyPr/>
        <a:lstStyle/>
        <a:p>
          <a:endParaRPr lang="en-US"/>
        </a:p>
      </dgm:t>
    </dgm:pt>
    <dgm:pt modelId="{BCD5D103-E159-4676-BB8E-6A498C5EF364}" type="pres">
      <dgm:prSet presAssocID="{80363519-CA89-4BC2-86FA-37F471248B6B}" presName="composite" presStyleCnt="0"/>
      <dgm:spPr/>
      <dgm:t>
        <a:bodyPr/>
        <a:lstStyle/>
        <a:p>
          <a:endParaRPr lang="en-US"/>
        </a:p>
      </dgm:t>
    </dgm:pt>
    <dgm:pt modelId="{DA7EA044-438E-456E-ADFC-0ABB2792A001}" type="pres">
      <dgm:prSet presAssocID="{80363519-CA89-4BC2-86FA-37F471248B6B}" presName="parentText" presStyleLbl="alignNode1" presStyleIdx="5" presStyleCnt="7">
        <dgm:presLayoutVars>
          <dgm:chMax val="1"/>
          <dgm:bulletEnabled val="1"/>
        </dgm:presLayoutVars>
      </dgm:prSet>
      <dgm:spPr/>
      <dgm:t>
        <a:bodyPr/>
        <a:lstStyle/>
        <a:p>
          <a:endParaRPr lang="en-US"/>
        </a:p>
      </dgm:t>
    </dgm:pt>
    <dgm:pt modelId="{C75E802D-E7D6-4183-9421-02C5E75CDB15}" type="pres">
      <dgm:prSet presAssocID="{80363519-CA89-4BC2-86FA-37F471248B6B}" presName="descendantText" presStyleLbl="alignAcc1" presStyleIdx="5" presStyleCnt="7">
        <dgm:presLayoutVars>
          <dgm:bulletEnabled val="1"/>
        </dgm:presLayoutVars>
      </dgm:prSet>
      <dgm:spPr/>
      <dgm:t>
        <a:bodyPr/>
        <a:lstStyle/>
        <a:p>
          <a:endParaRPr lang="en-US"/>
        </a:p>
      </dgm:t>
    </dgm:pt>
    <dgm:pt modelId="{65EF9B8E-CA95-42BC-9CDD-C6A9055147AC}" type="pres">
      <dgm:prSet presAssocID="{61331C43-3B07-4331-9508-9C9EC39494CE}" presName="sp" presStyleCnt="0"/>
      <dgm:spPr/>
      <dgm:t>
        <a:bodyPr/>
        <a:lstStyle/>
        <a:p>
          <a:endParaRPr lang="en-US"/>
        </a:p>
      </dgm:t>
    </dgm:pt>
    <dgm:pt modelId="{2241E682-E95B-4D9F-99F8-C23D395D8D5A}" type="pres">
      <dgm:prSet presAssocID="{47A9024D-62C9-46CA-B0AF-9325FA471794}" presName="composite" presStyleCnt="0"/>
      <dgm:spPr/>
      <dgm:t>
        <a:bodyPr/>
        <a:lstStyle/>
        <a:p>
          <a:endParaRPr lang="en-US"/>
        </a:p>
      </dgm:t>
    </dgm:pt>
    <dgm:pt modelId="{8C55F3B8-77B7-4859-AAEA-CBF63FBD2333}" type="pres">
      <dgm:prSet presAssocID="{47A9024D-62C9-46CA-B0AF-9325FA471794}" presName="parentText" presStyleLbl="alignNode1" presStyleIdx="6" presStyleCnt="7">
        <dgm:presLayoutVars>
          <dgm:chMax val="1"/>
          <dgm:bulletEnabled val="1"/>
        </dgm:presLayoutVars>
      </dgm:prSet>
      <dgm:spPr/>
      <dgm:t>
        <a:bodyPr/>
        <a:lstStyle/>
        <a:p>
          <a:endParaRPr lang="en-US"/>
        </a:p>
      </dgm:t>
    </dgm:pt>
    <dgm:pt modelId="{F20E7395-7A11-45A0-A1E5-B2236B45B887}" type="pres">
      <dgm:prSet presAssocID="{47A9024D-62C9-46CA-B0AF-9325FA471794}" presName="descendantText" presStyleLbl="alignAcc1" presStyleIdx="6" presStyleCnt="7">
        <dgm:presLayoutVars>
          <dgm:bulletEnabled val="1"/>
        </dgm:presLayoutVars>
      </dgm:prSet>
      <dgm:spPr/>
      <dgm:t>
        <a:bodyPr/>
        <a:lstStyle/>
        <a:p>
          <a:endParaRPr lang="en-US"/>
        </a:p>
      </dgm:t>
    </dgm:pt>
  </dgm:ptLst>
  <dgm:cxnLst>
    <dgm:cxn modelId="{08B7A847-697D-4237-BE28-5DFE518EE9D0}" type="presOf" srcId="{D7EB713F-8712-454A-8D8C-FEC36FDB3184}" destId="{47B2BEB5-24CB-4CEC-A773-DF46CE37DFA6}" srcOrd="0" destOrd="0" presId="urn:microsoft.com/office/officeart/2005/8/layout/chevron2"/>
    <dgm:cxn modelId="{CEB30056-139E-4F9A-8D9D-7C8D468BB4D4}" srcId="{D7EB713F-8712-454A-8D8C-FEC36FDB3184}" destId="{756A943A-8EBC-4EEA-B691-CB7D4EF9B42F}" srcOrd="0" destOrd="0" parTransId="{6C87924B-F0A3-4D6D-AD9B-B45DF713F09B}" sibTransId="{C3BA9A64-8A6C-419B-9989-7D1D47097EF3}"/>
    <dgm:cxn modelId="{628FDE25-A27D-4160-A508-82D875E73757}" srcId="{BBBB0361-6979-4405-9C1B-1A116EB62267}" destId="{16675063-7EC6-4D91-89A1-834AB6A0E686}" srcOrd="0" destOrd="0" parTransId="{AD6BBF27-124E-4728-9DF3-A5B9973D3C91}" sibTransId="{AF350E38-0FCB-48CA-97F8-B6F85997378E}"/>
    <dgm:cxn modelId="{9C5833D9-8779-4E04-B4A1-0BC7A493F9EC}" srcId="{D7EB713F-8712-454A-8D8C-FEC36FDB3184}" destId="{501CAB0C-59E3-482A-86CB-D95C188955DB}" srcOrd="4" destOrd="0" parTransId="{4B13359A-15F0-4FCC-B4AF-293ABCC1E32F}" sibTransId="{B0503B11-BBF3-4B80-A5D1-5E62972B6981}"/>
    <dgm:cxn modelId="{77A6C264-9839-4009-B99F-BB90FD8CBC3F}" type="presOf" srcId="{756A943A-8EBC-4EEA-B691-CB7D4EF9B42F}" destId="{78DE99F7-6DF7-416A-938B-CE2E99A076FB}" srcOrd="0" destOrd="0" presId="urn:microsoft.com/office/officeart/2005/8/layout/chevron2"/>
    <dgm:cxn modelId="{82D6F9DD-3812-4FDC-B3C8-766D4C6F49A7}" srcId="{D7EB713F-8712-454A-8D8C-FEC36FDB3184}" destId="{80363519-CA89-4BC2-86FA-37F471248B6B}" srcOrd="5" destOrd="0" parTransId="{D589319E-9374-4CD9-85C8-475135438C34}" sibTransId="{61331C43-3B07-4331-9508-9C9EC39494CE}"/>
    <dgm:cxn modelId="{FA9CCB22-75BB-4C98-BCFE-5659FA86B86E}" type="presOf" srcId="{CABB136B-4089-40E8-8A6C-F779D13EF13B}" destId="{DCAAF5B1-4F5A-4D1E-84C3-EB05EA42DD13}" srcOrd="0" destOrd="0" presId="urn:microsoft.com/office/officeart/2005/8/layout/chevron2"/>
    <dgm:cxn modelId="{E8FA3BF4-5BA3-4B09-B175-F45FEEA03AA0}" srcId="{FB979162-0F88-4190-8B8E-A520A07097EA}" destId="{371E03E6-0237-4B92-82C7-20AE161D494E}" srcOrd="0" destOrd="0" parTransId="{4C12EC50-01A5-4649-A20C-39F5A34E47CF}" sibTransId="{E56AD1AF-862E-49B1-BC32-4DE9384D9621}"/>
    <dgm:cxn modelId="{5458A662-5ED6-41D7-9279-1BE606E93A59}" srcId="{0D4D29DA-077A-4B6D-831A-9AB30020EFE8}" destId="{F87A8D1B-D3EE-4404-B03E-CBF799855874}" srcOrd="0" destOrd="0" parTransId="{6E596ED9-14E2-4C69-BA29-B6F1471F7BFA}" sibTransId="{30F2847C-E166-464E-A424-CAD301B511EE}"/>
    <dgm:cxn modelId="{E254304C-5414-47A9-90F7-A40EEEF6DC50}" srcId="{D7EB713F-8712-454A-8D8C-FEC36FDB3184}" destId="{BBBB0361-6979-4405-9C1B-1A116EB62267}" srcOrd="2" destOrd="0" parTransId="{793B2DB7-0F30-41E4-86DD-CC82C76734FE}" sibTransId="{78AE990A-78C1-449D-94E5-A6E290857F0F}"/>
    <dgm:cxn modelId="{9B7064AD-38AD-4E08-9CE3-ECD546F9C36D}" srcId="{756A943A-8EBC-4EEA-B691-CB7D4EF9B42F}" destId="{CABB136B-4089-40E8-8A6C-F779D13EF13B}" srcOrd="0" destOrd="0" parTransId="{017A7ED4-5037-4337-B826-60988DACA82B}" sibTransId="{6918ECB1-F152-4201-A001-2CCB1F8C67A4}"/>
    <dgm:cxn modelId="{CDB5F27E-766B-4B15-9967-23A41BA1EDD1}" type="presOf" srcId="{16675063-7EC6-4D91-89A1-834AB6A0E686}" destId="{234428B0-1196-4322-9F34-B65128EEC668}" srcOrd="0" destOrd="0" presId="urn:microsoft.com/office/officeart/2005/8/layout/chevron2"/>
    <dgm:cxn modelId="{A4A4495F-A3F1-408E-8DB4-E439D0DE3FDE}" type="presOf" srcId="{BBBB0361-6979-4405-9C1B-1A116EB62267}" destId="{3F03B27F-FC98-4A88-9802-31624D9C8A4C}" srcOrd="0" destOrd="0" presId="urn:microsoft.com/office/officeart/2005/8/layout/chevron2"/>
    <dgm:cxn modelId="{FA39708E-E8BB-4037-8F3E-B8B3E7DA8271}" srcId="{D7EB713F-8712-454A-8D8C-FEC36FDB3184}" destId="{0D4D29DA-077A-4B6D-831A-9AB30020EFE8}" srcOrd="3" destOrd="0" parTransId="{53804857-EFEC-4B9D-95E5-FD146F88B183}" sibTransId="{0A82668F-A713-4F18-AD7F-CDFB255D5EC9}"/>
    <dgm:cxn modelId="{7FA33EEA-F727-49E4-845A-B5CC88918F17}" type="presOf" srcId="{47A9024D-62C9-46CA-B0AF-9325FA471794}" destId="{8C55F3B8-77B7-4859-AAEA-CBF63FBD2333}" srcOrd="0" destOrd="0" presId="urn:microsoft.com/office/officeart/2005/8/layout/chevron2"/>
    <dgm:cxn modelId="{034C18A4-054C-464E-875C-286DB79D36F6}" type="presOf" srcId="{501CAB0C-59E3-482A-86CB-D95C188955DB}" destId="{B6A5C888-01AD-4048-98E7-566D34AF6F76}" srcOrd="0" destOrd="0" presId="urn:microsoft.com/office/officeart/2005/8/layout/chevron2"/>
    <dgm:cxn modelId="{07D193D3-57D3-4677-8183-4FDF542CDE97}" type="presOf" srcId="{DB8FEDD8-4848-4DCF-A34F-958AB9609F4C}" destId="{198A0B5F-330D-4861-B841-5979875FF489}" srcOrd="0" destOrd="0" presId="urn:microsoft.com/office/officeart/2005/8/layout/chevron2"/>
    <dgm:cxn modelId="{A86C3ABF-94D2-462E-B8BC-0EA356E25783}" type="presOf" srcId="{80363519-CA89-4BC2-86FA-37F471248B6B}" destId="{DA7EA044-438E-456E-ADFC-0ABB2792A001}" srcOrd="0" destOrd="0" presId="urn:microsoft.com/office/officeart/2005/8/layout/chevron2"/>
    <dgm:cxn modelId="{3B0DE010-D34F-407E-B115-6869D74ABAE8}" srcId="{D7EB713F-8712-454A-8D8C-FEC36FDB3184}" destId="{47A9024D-62C9-46CA-B0AF-9325FA471794}" srcOrd="6" destOrd="0" parTransId="{CA48AC5C-B1E0-44F1-AEF4-765C76224F41}" sibTransId="{533F340D-9715-4224-A7ED-646612FB5C5A}"/>
    <dgm:cxn modelId="{DD8CA05E-DB93-4A1A-AD35-DD898DBE2409}" type="presOf" srcId="{F87A8D1B-D3EE-4404-B03E-CBF799855874}" destId="{8C6F2CB7-03B9-42A6-A123-A57CE5D8BB5C}" srcOrd="0" destOrd="0" presId="urn:microsoft.com/office/officeart/2005/8/layout/chevron2"/>
    <dgm:cxn modelId="{CC94AACD-86B8-4D00-85CD-1895C50279E6}" type="presOf" srcId="{ACD76B04-5A14-4852-A880-657D18866FF8}" destId="{F20E7395-7A11-45A0-A1E5-B2236B45B887}" srcOrd="0" destOrd="0" presId="urn:microsoft.com/office/officeart/2005/8/layout/chevron2"/>
    <dgm:cxn modelId="{62662501-6EB3-47A3-9FEB-88D186E10BB3}" type="presOf" srcId="{0D4D29DA-077A-4B6D-831A-9AB30020EFE8}" destId="{20E92BD4-2B29-4E2C-AA86-16273C8DDEB8}" srcOrd="0" destOrd="0" presId="urn:microsoft.com/office/officeart/2005/8/layout/chevron2"/>
    <dgm:cxn modelId="{854B09FD-4F2E-4AC4-9E53-F475C473878C}" type="presOf" srcId="{FB979162-0F88-4190-8B8E-A520A07097EA}" destId="{F14DA9CE-F008-4AD7-B574-C0E6159058DB}" srcOrd="0" destOrd="0" presId="urn:microsoft.com/office/officeart/2005/8/layout/chevron2"/>
    <dgm:cxn modelId="{1CA0FCFF-4555-485A-B521-65D3DB6B1CC4}" srcId="{47A9024D-62C9-46CA-B0AF-9325FA471794}" destId="{ACD76B04-5A14-4852-A880-657D18866FF8}" srcOrd="0" destOrd="0" parTransId="{D1E3B5F9-289F-4D2F-81D7-1355C8E8281C}" sibTransId="{EBBA5AED-1FB1-4E76-9FAD-B880946C68D5}"/>
    <dgm:cxn modelId="{45471F7C-6AA8-47EC-A461-D21F125293BA}" srcId="{D7EB713F-8712-454A-8D8C-FEC36FDB3184}" destId="{FB979162-0F88-4190-8B8E-A520A07097EA}" srcOrd="1" destOrd="0" parTransId="{5A1CA3DF-FDC7-4447-BF3F-4684C1AB4A59}" sibTransId="{BBF51CEC-09A6-425C-A1B7-F9B9C035833D}"/>
    <dgm:cxn modelId="{6E2BA677-0860-45FA-952D-C774614678F3}" srcId="{80363519-CA89-4BC2-86FA-37F471248B6B}" destId="{1CC7F4B3-2E56-41A8-801B-F0A9BB5EB59A}" srcOrd="0" destOrd="0" parTransId="{5A3EB9D8-EDA0-419E-99A2-FFE8826B8F8E}" sibTransId="{F0CA31F2-3A62-4F6D-9FF3-E9C76CD5E786}"/>
    <dgm:cxn modelId="{99A3D04E-C081-4C78-97AE-6EA64CB10573}" srcId="{501CAB0C-59E3-482A-86CB-D95C188955DB}" destId="{DB8FEDD8-4848-4DCF-A34F-958AB9609F4C}" srcOrd="0" destOrd="0" parTransId="{339047B8-261F-4BEA-B310-9A56800B031B}" sibTransId="{BF86F55C-57D6-4D34-B7DD-7B8A9E846B25}"/>
    <dgm:cxn modelId="{05512B63-1125-47EC-892F-3D7BC53ACA3E}" type="presOf" srcId="{371E03E6-0237-4B92-82C7-20AE161D494E}" destId="{1C02062A-00C6-4AA6-9C01-DB234E3CEF0E}" srcOrd="0" destOrd="0" presId="urn:microsoft.com/office/officeart/2005/8/layout/chevron2"/>
    <dgm:cxn modelId="{3D0A60B7-7030-4179-9727-A5CAE2131A5D}" type="presOf" srcId="{1CC7F4B3-2E56-41A8-801B-F0A9BB5EB59A}" destId="{C75E802D-E7D6-4183-9421-02C5E75CDB15}" srcOrd="0" destOrd="0" presId="urn:microsoft.com/office/officeart/2005/8/layout/chevron2"/>
    <dgm:cxn modelId="{09822071-E0AA-40D3-9D8B-41AA4A8BB6F4}" type="presParOf" srcId="{47B2BEB5-24CB-4CEC-A773-DF46CE37DFA6}" destId="{49B52AD0-B9E4-4AAC-AF36-2F92E06E1653}" srcOrd="0" destOrd="0" presId="urn:microsoft.com/office/officeart/2005/8/layout/chevron2"/>
    <dgm:cxn modelId="{5D9989CF-D4B3-4587-A7C9-8D0C65944982}" type="presParOf" srcId="{49B52AD0-B9E4-4AAC-AF36-2F92E06E1653}" destId="{78DE99F7-6DF7-416A-938B-CE2E99A076FB}" srcOrd="0" destOrd="0" presId="urn:microsoft.com/office/officeart/2005/8/layout/chevron2"/>
    <dgm:cxn modelId="{73A7B5DA-A900-4A63-B364-673FFF9AF600}" type="presParOf" srcId="{49B52AD0-B9E4-4AAC-AF36-2F92E06E1653}" destId="{DCAAF5B1-4F5A-4D1E-84C3-EB05EA42DD13}" srcOrd="1" destOrd="0" presId="urn:microsoft.com/office/officeart/2005/8/layout/chevron2"/>
    <dgm:cxn modelId="{2E8BC2BF-E435-46F9-820F-FF1995C0087C}" type="presParOf" srcId="{47B2BEB5-24CB-4CEC-A773-DF46CE37DFA6}" destId="{79D8F863-6E74-4210-9185-C37E0A51E335}" srcOrd="1" destOrd="0" presId="urn:microsoft.com/office/officeart/2005/8/layout/chevron2"/>
    <dgm:cxn modelId="{BC6E84A8-F239-4F3F-A93B-983FDE4D064F}" type="presParOf" srcId="{47B2BEB5-24CB-4CEC-A773-DF46CE37DFA6}" destId="{14EF4F94-C597-4F17-B4AE-045DEE1825E4}" srcOrd="2" destOrd="0" presId="urn:microsoft.com/office/officeart/2005/8/layout/chevron2"/>
    <dgm:cxn modelId="{A8FF0198-AA24-41FE-BC4E-1E8A809E10CD}" type="presParOf" srcId="{14EF4F94-C597-4F17-B4AE-045DEE1825E4}" destId="{F14DA9CE-F008-4AD7-B574-C0E6159058DB}" srcOrd="0" destOrd="0" presId="urn:microsoft.com/office/officeart/2005/8/layout/chevron2"/>
    <dgm:cxn modelId="{E2DE210C-FD7A-4111-888D-16E3B6A5B0BA}" type="presParOf" srcId="{14EF4F94-C597-4F17-B4AE-045DEE1825E4}" destId="{1C02062A-00C6-4AA6-9C01-DB234E3CEF0E}" srcOrd="1" destOrd="0" presId="urn:microsoft.com/office/officeart/2005/8/layout/chevron2"/>
    <dgm:cxn modelId="{44AC54A7-67BA-4DE5-97C2-E91FB7977487}" type="presParOf" srcId="{47B2BEB5-24CB-4CEC-A773-DF46CE37DFA6}" destId="{75D2C1DC-068A-4921-A1F1-8BD0954CA218}" srcOrd="3" destOrd="0" presId="urn:microsoft.com/office/officeart/2005/8/layout/chevron2"/>
    <dgm:cxn modelId="{FD585075-7160-472F-9252-F6D385C18EFB}" type="presParOf" srcId="{47B2BEB5-24CB-4CEC-A773-DF46CE37DFA6}" destId="{DAD6320C-5922-4E11-9708-104B0064EF20}" srcOrd="4" destOrd="0" presId="urn:microsoft.com/office/officeart/2005/8/layout/chevron2"/>
    <dgm:cxn modelId="{121BE0B6-021A-45F0-A39F-BA3CADB5BEEB}" type="presParOf" srcId="{DAD6320C-5922-4E11-9708-104B0064EF20}" destId="{3F03B27F-FC98-4A88-9802-31624D9C8A4C}" srcOrd="0" destOrd="0" presId="urn:microsoft.com/office/officeart/2005/8/layout/chevron2"/>
    <dgm:cxn modelId="{93BB3B63-A2F3-4844-804F-782240112586}" type="presParOf" srcId="{DAD6320C-5922-4E11-9708-104B0064EF20}" destId="{234428B0-1196-4322-9F34-B65128EEC668}" srcOrd="1" destOrd="0" presId="urn:microsoft.com/office/officeart/2005/8/layout/chevron2"/>
    <dgm:cxn modelId="{C55A37A8-AF32-4DAE-B559-52C781C26145}" type="presParOf" srcId="{47B2BEB5-24CB-4CEC-A773-DF46CE37DFA6}" destId="{8C193698-D8FA-46C5-8406-D66FC15F17DD}" srcOrd="5" destOrd="0" presId="urn:microsoft.com/office/officeart/2005/8/layout/chevron2"/>
    <dgm:cxn modelId="{3980B13E-BBE7-4CA8-9419-BF7605D17CA5}" type="presParOf" srcId="{47B2BEB5-24CB-4CEC-A773-DF46CE37DFA6}" destId="{B506FD89-9AEA-4099-8095-670A507470AF}" srcOrd="6" destOrd="0" presId="urn:microsoft.com/office/officeart/2005/8/layout/chevron2"/>
    <dgm:cxn modelId="{566EA706-CD5F-43FB-B74B-22BF542E9D16}" type="presParOf" srcId="{B506FD89-9AEA-4099-8095-670A507470AF}" destId="{20E92BD4-2B29-4E2C-AA86-16273C8DDEB8}" srcOrd="0" destOrd="0" presId="urn:microsoft.com/office/officeart/2005/8/layout/chevron2"/>
    <dgm:cxn modelId="{43C23E4D-BCD6-422D-8428-6107098B6D27}" type="presParOf" srcId="{B506FD89-9AEA-4099-8095-670A507470AF}" destId="{8C6F2CB7-03B9-42A6-A123-A57CE5D8BB5C}" srcOrd="1" destOrd="0" presId="urn:microsoft.com/office/officeart/2005/8/layout/chevron2"/>
    <dgm:cxn modelId="{DC177081-C69D-4988-B362-92AEFA1675FA}" type="presParOf" srcId="{47B2BEB5-24CB-4CEC-A773-DF46CE37DFA6}" destId="{D9897483-B149-4F10-B672-5F8F8565A083}" srcOrd="7" destOrd="0" presId="urn:microsoft.com/office/officeart/2005/8/layout/chevron2"/>
    <dgm:cxn modelId="{B99DE0EE-1EF3-4501-9A3B-83161C790617}" type="presParOf" srcId="{47B2BEB5-24CB-4CEC-A773-DF46CE37DFA6}" destId="{D6BD3CE6-13C6-42F9-A2B4-9A1E5373B726}" srcOrd="8" destOrd="0" presId="urn:microsoft.com/office/officeart/2005/8/layout/chevron2"/>
    <dgm:cxn modelId="{B11CB970-3645-48C9-B9BA-5354A78250DC}" type="presParOf" srcId="{D6BD3CE6-13C6-42F9-A2B4-9A1E5373B726}" destId="{B6A5C888-01AD-4048-98E7-566D34AF6F76}" srcOrd="0" destOrd="0" presId="urn:microsoft.com/office/officeart/2005/8/layout/chevron2"/>
    <dgm:cxn modelId="{F52423FE-8EDB-4779-B26A-8DA7FCEF584D}" type="presParOf" srcId="{D6BD3CE6-13C6-42F9-A2B4-9A1E5373B726}" destId="{198A0B5F-330D-4861-B841-5979875FF489}" srcOrd="1" destOrd="0" presId="urn:microsoft.com/office/officeart/2005/8/layout/chevron2"/>
    <dgm:cxn modelId="{DB21E0CD-7184-48B7-8AED-1D3E61E32502}" type="presParOf" srcId="{47B2BEB5-24CB-4CEC-A773-DF46CE37DFA6}" destId="{C4A6DEE8-8CB3-48AB-85AC-E02F26AF6FB8}" srcOrd="9" destOrd="0" presId="urn:microsoft.com/office/officeart/2005/8/layout/chevron2"/>
    <dgm:cxn modelId="{15A46628-B51C-48F2-BA87-A0935143A808}" type="presParOf" srcId="{47B2BEB5-24CB-4CEC-A773-DF46CE37DFA6}" destId="{BCD5D103-E159-4676-BB8E-6A498C5EF364}" srcOrd="10" destOrd="0" presId="urn:microsoft.com/office/officeart/2005/8/layout/chevron2"/>
    <dgm:cxn modelId="{75632FD4-119C-4B10-9073-19B591DA7ADB}" type="presParOf" srcId="{BCD5D103-E159-4676-BB8E-6A498C5EF364}" destId="{DA7EA044-438E-456E-ADFC-0ABB2792A001}" srcOrd="0" destOrd="0" presId="urn:microsoft.com/office/officeart/2005/8/layout/chevron2"/>
    <dgm:cxn modelId="{2BC6277C-EB6C-4E14-A160-D33864ACF2C4}" type="presParOf" srcId="{BCD5D103-E159-4676-BB8E-6A498C5EF364}" destId="{C75E802D-E7D6-4183-9421-02C5E75CDB15}" srcOrd="1" destOrd="0" presId="urn:microsoft.com/office/officeart/2005/8/layout/chevron2"/>
    <dgm:cxn modelId="{97034A68-C69F-4AEB-9BC4-BAA8D4AF325B}" type="presParOf" srcId="{47B2BEB5-24CB-4CEC-A773-DF46CE37DFA6}" destId="{65EF9B8E-CA95-42BC-9CDD-C6A9055147AC}" srcOrd="11" destOrd="0" presId="urn:microsoft.com/office/officeart/2005/8/layout/chevron2"/>
    <dgm:cxn modelId="{5F4F687A-8FB4-4CF1-93D3-F772F6205630}" type="presParOf" srcId="{47B2BEB5-24CB-4CEC-A773-DF46CE37DFA6}" destId="{2241E682-E95B-4D9F-99F8-C23D395D8D5A}" srcOrd="12" destOrd="0" presId="urn:microsoft.com/office/officeart/2005/8/layout/chevron2"/>
    <dgm:cxn modelId="{081433B2-8FFB-43B3-9396-2889A09B17A2}" type="presParOf" srcId="{2241E682-E95B-4D9F-99F8-C23D395D8D5A}" destId="{8C55F3B8-77B7-4859-AAEA-CBF63FBD2333}" srcOrd="0" destOrd="0" presId="urn:microsoft.com/office/officeart/2005/8/layout/chevron2"/>
    <dgm:cxn modelId="{C29F8CBF-460C-45F8-AD12-189BF5AE6C1E}" type="presParOf" srcId="{2241E682-E95B-4D9F-99F8-C23D395D8D5A}" destId="{F20E7395-7A11-45A0-A1E5-B2236B45B887}" srcOrd="1" destOrd="0" presId="urn:microsoft.com/office/officeart/2005/8/layout/chevron2"/>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B7D860-852E-425A-8275-8FBDADAF139C}"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US"/>
        </a:p>
      </dgm:t>
    </dgm:pt>
    <dgm:pt modelId="{10374F03-6AB1-4F41-9D6E-2DB93405D597}">
      <dgm:prSet phldrT="[Text]" custT="1"/>
      <dgm:spPr/>
      <dgm:t>
        <a:bodyPr/>
        <a:lstStyle/>
        <a:p>
          <a:r>
            <a:rPr lang="en-US" sz="1800" b="1" dirty="0" smtClean="0"/>
            <a:t>Locate Resources</a:t>
          </a:r>
        </a:p>
      </dgm:t>
    </dgm:pt>
    <dgm:pt modelId="{40700351-DCBF-447F-A933-EAEDC50CFDBD}" type="parTrans" cxnId="{56E21F24-FC25-4972-B875-FFFA17C247F1}">
      <dgm:prSet/>
      <dgm:spPr/>
      <dgm:t>
        <a:bodyPr/>
        <a:lstStyle/>
        <a:p>
          <a:endParaRPr lang="en-US"/>
        </a:p>
      </dgm:t>
    </dgm:pt>
    <dgm:pt modelId="{CA5317F8-4436-418B-A83C-AEA8A9AE3E80}" type="sibTrans" cxnId="{56E21F24-FC25-4972-B875-FFFA17C247F1}">
      <dgm:prSet/>
      <dgm:spPr/>
      <dgm:t>
        <a:bodyPr/>
        <a:lstStyle/>
        <a:p>
          <a:endParaRPr lang="en-US"/>
        </a:p>
      </dgm:t>
    </dgm:pt>
    <dgm:pt modelId="{1C708140-7042-4EA7-B632-1FB3DC0BD494}">
      <dgm:prSet phldrT="[Text]" custT="1"/>
      <dgm:spPr/>
      <dgm:t>
        <a:bodyPr/>
        <a:lstStyle/>
        <a:p>
          <a:r>
            <a:rPr lang="en-US" sz="1600" b="1" dirty="0" smtClean="0"/>
            <a:t>Worksheet</a:t>
          </a:r>
          <a:endParaRPr lang="en-US" sz="1600" b="1" dirty="0"/>
        </a:p>
      </dgm:t>
    </dgm:pt>
    <dgm:pt modelId="{C5368315-1C57-4CFB-8164-97888BA3876B}" type="parTrans" cxnId="{92EE4BD2-AEC2-46A0-B9E7-6E0AEA678876}">
      <dgm:prSet/>
      <dgm:spPr/>
      <dgm:t>
        <a:bodyPr/>
        <a:lstStyle/>
        <a:p>
          <a:endParaRPr lang="en-US"/>
        </a:p>
      </dgm:t>
    </dgm:pt>
    <dgm:pt modelId="{A9FB7897-9B59-4E77-925B-60AAEE859FC9}" type="sibTrans" cxnId="{92EE4BD2-AEC2-46A0-B9E7-6E0AEA678876}">
      <dgm:prSet/>
      <dgm:spPr/>
      <dgm:t>
        <a:bodyPr/>
        <a:lstStyle/>
        <a:p>
          <a:endParaRPr lang="en-US"/>
        </a:p>
      </dgm:t>
    </dgm:pt>
    <dgm:pt modelId="{2EB09C73-C9BB-4CE2-B9BA-8A97DA51F71A}">
      <dgm:prSet phldrT="[Text]" custT="1"/>
      <dgm:spPr/>
      <dgm:t>
        <a:bodyPr/>
        <a:lstStyle/>
        <a:p>
          <a:endParaRPr lang="en-US" sz="1800" b="1" i="1" dirty="0" smtClean="0"/>
        </a:p>
        <a:p>
          <a:r>
            <a:rPr lang="en-US" sz="2400" b="1" i="1" dirty="0" smtClean="0"/>
            <a:t>Choose a PLAAFP</a:t>
          </a:r>
        </a:p>
        <a:p>
          <a:endParaRPr lang="en-US" sz="1800" b="1" dirty="0"/>
        </a:p>
      </dgm:t>
    </dgm:pt>
    <dgm:pt modelId="{9DCB5BED-554E-440E-ACE7-1EFF04252E83}" type="parTrans" cxnId="{71FCDD22-429F-4D70-992F-DCC6A3B40F8E}">
      <dgm:prSet/>
      <dgm:spPr/>
      <dgm:t>
        <a:bodyPr/>
        <a:lstStyle/>
        <a:p>
          <a:endParaRPr lang="en-US"/>
        </a:p>
      </dgm:t>
    </dgm:pt>
    <dgm:pt modelId="{2149AF6F-1111-4A0F-9EC3-F6804BA83DBA}" type="sibTrans" cxnId="{71FCDD22-429F-4D70-992F-DCC6A3B40F8E}">
      <dgm:prSet/>
      <dgm:spPr/>
      <dgm:t>
        <a:bodyPr/>
        <a:lstStyle/>
        <a:p>
          <a:endParaRPr lang="en-US"/>
        </a:p>
      </dgm:t>
    </dgm:pt>
    <dgm:pt modelId="{9E64FDBC-7C2B-4AD6-8314-5C105E6FA667}">
      <dgm:prSet phldrT="[Text]" custT="1"/>
      <dgm:spPr/>
      <dgm:t>
        <a:bodyPr/>
        <a:lstStyle/>
        <a:p>
          <a:r>
            <a:rPr lang="en-US" sz="2400" b="1" i="1" dirty="0" smtClean="0"/>
            <a:t>Follow the Process</a:t>
          </a:r>
          <a:endParaRPr lang="en-US" sz="2000" i="1" dirty="0"/>
        </a:p>
      </dgm:t>
    </dgm:pt>
    <dgm:pt modelId="{E68216F8-100A-49C7-BDB5-7F1521665FE9}" type="parTrans" cxnId="{1CB0C8A0-3E72-4DAB-8EAE-298B7271D167}">
      <dgm:prSet/>
      <dgm:spPr/>
      <dgm:t>
        <a:bodyPr/>
        <a:lstStyle/>
        <a:p>
          <a:endParaRPr lang="en-US"/>
        </a:p>
      </dgm:t>
    </dgm:pt>
    <dgm:pt modelId="{7CB27B04-869C-4117-BA26-468A66D00227}" type="sibTrans" cxnId="{1CB0C8A0-3E72-4DAB-8EAE-298B7271D167}">
      <dgm:prSet/>
      <dgm:spPr/>
      <dgm:t>
        <a:bodyPr/>
        <a:lstStyle/>
        <a:p>
          <a:endParaRPr lang="en-US"/>
        </a:p>
      </dgm:t>
    </dgm:pt>
    <dgm:pt modelId="{D917C84A-578E-458E-BFC2-29752003820F}">
      <dgm:prSet custT="1"/>
      <dgm:spPr/>
      <dgm:t>
        <a:bodyPr/>
        <a:lstStyle/>
        <a:p>
          <a:r>
            <a:rPr lang="en-US" sz="2400" b="1" i="1" dirty="0" smtClean="0"/>
            <a:t>Share your Learnings</a:t>
          </a:r>
          <a:endParaRPr lang="en-US" sz="2400" b="1" i="1" dirty="0"/>
        </a:p>
      </dgm:t>
    </dgm:pt>
    <dgm:pt modelId="{8344C5C5-2913-406D-BD58-AB984D141829}" type="parTrans" cxnId="{FC6C1073-3A98-44EA-9A25-477A8C46263D}">
      <dgm:prSet/>
      <dgm:spPr/>
      <dgm:t>
        <a:bodyPr/>
        <a:lstStyle/>
        <a:p>
          <a:endParaRPr lang="en-US"/>
        </a:p>
      </dgm:t>
    </dgm:pt>
    <dgm:pt modelId="{4A7D96CE-4BAA-435C-8C30-A7C9FD373AB1}" type="sibTrans" cxnId="{FC6C1073-3A98-44EA-9A25-477A8C46263D}">
      <dgm:prSet/>
      <dgm:spPr/>
      <dgm:t>
        <a:bodyPr/>
        <a:lstStyle/>
        <a:p>
          <a:endParaRPr lang="en-US"/>
        </a:p>
      </dgm:t>
    </dgm:pt>
    <dgm:pt modelId="{8EB57766-6C40-4CB2-887D-F61E2DC1D61A}" type="pres">
      <dgm:prSet presAssocID="{7AB7D860-852E-425A-8275-8FBDADAF139C}" presName="CompostProcess" presStyleCnt="0">
        <dgm:presLayoutVars>
          <dgm:dir/>
          <dgm:resizeHandles val="exact"/>
        </dgm:presLayoutVars>
      </dgm:prSet>
      <dgm:spPr/>
      <dgm:t>
        <a:bodyPr/>
        <a:lstStyle/>
        <a:p>
          <a:endParaRPr lang="en-US"/>
        </a:p>
      </dgm:t>
    </dgm:pt>
    <dgm:pt modelId="{9BCB87A8-098F-4EC7-8C28-87CD05CE908C}" type="pres">
      <dgm:prSet presAssocID="{7AB7D860-852E-425A-8275-8FBDADAF139C}" presName="arrow" presStyleLbl="bgShp" presStyleIdx="0" presStyleCnt="1"/>
      <dgm:spPr/>
      <dgm:t>
        <a:bodyPr/>
        <a:lstStyle/>
        <a:p>
          <a:endParaRPr lang="en-US"/>
        </a:p>
      </dgm:t>
    </dgm:pt>
    <dgm:pt modelId="{84420AB0-8BB5-402C-BDE2-97F0F0441A10}" type="pres">
      <dgm:prSet presAssocID="{7AB7D860-852E-425A-8275-8FBDADAF139C}" presName="linearProcess" presStyleCnt="0"/>
      <dgm:spPr/>
      <dgm:t>
        <a:bodyPr/>
        <a:lstStyle/>
        <a:p>
          <a:endParaRPr lang="en-US"/>
        </a:p>
      </dgm:t>
    </dgm:pt>
    <dgm:pt modelId="{45B94D99-3ED8-41EE-B97F-915B404E00E6}" type="pres">
      <dgm:prSet presAssocID="{10374F03-6AB1-4F41-9D6E-2DB93405D597}" presName="textNode" presStyleLbl="node1" presStyleIdx="0" presStyleCnt="5">
        <dgm:presLayoutVars>
          <dgm:bulletEnabled val="1"/>
        </dgm:presLayoutVars>
      </dgm:prSet>
      <dgm:spPr/>
      <dgm:t>
        <a:bodyPr/>
        <a:lstStyle/>
        <a:p>
          <a:endParaRPr lang="en-US"/>
        </a:p>
      </dgm:t>
    </dgm:pt>
    <dgm:pt modelId="{2830DD68-3552-4908-AADF-1FCA2FC995D8}" type="pres">
      <dgm:prSet presAssocID="{CA5317F8-4436-418B-A83C-AEA8A9AE3E80}" presName="sibTrans" presStyleCnt="0"/>
      <dgm:spPr/>
      <dgm:t>
        <a:bodyPr/>
        <a:lstStyle/>
        <a:p>
          <a:endParaRPr lang="en-US"/>
        </a:p>
      </dgm:t>
    </dgm:pt>
    <dgm:pt modelId="{CAC5EC3A-A06A-454C-B2F3-68BF5BA9A0ED}" type="pres">
      <dgm:prSet presAssocID="{1C708140-7042-4EA7-B632-1FB3DC0BD494}" presName="textNode" presStyleLbl="node1" presStyleIdx="1" presStyleCnt="5" custLinFactNeighborX="-5316" custLinFactNeighborY="-1172">
        <dgm:presLayoutVars>
          <dgm:bulletEnabled val="1"/>
        </dgm:presLayoutVars>
      </dgm:prSet>
      <dgm:spPr/>
      <dgm:t>
        <a:bodyPr/>
        <a:lstStyle/>
        <a:p>
          <a:endParaRPr lang="en-US"/>
        </a:p>
      </dgm:t>
    </dgm:pt>
    <dgm:pt modelId="{6B66EBB8-EF8C-434C-A9DC-DE66A92E8734}" type="pres">
      <dgm:prSet presAssocID="{A9FB7897-9B59-4E77-925B-60AAEE859FC9}" presName="sibTrans" presStyleCnt="0"/>
      <dgm:spPr/>
      <dgm:t>
        <a:bodyPr/>
        <a:lstStyle/>
        <a:p>
          <a:endParaRPr lang="en-US"/>
        </a:p>
      </dgm:t>
    </dgm:pt>
    <dgm:pt modelId="{0B4FC8D0-7CD3-4A74-9160-E47DAF93853D}" type="pres">
      <dgm:prSet presAssocID="{2EB09C73-C9BB-4CE2-B9BA-8A97DA51F71A}" presName="textNode" presStyleLbl="node1" presStyleIdx="2" presStyleCnt="5" custScaleX="119169">
        <dgm:presLayoutVars>
          <dgm:bulletEnabled val="1"/>
        </dgm:presLayoutVars>
      </dgm:prSet>
      <dgm:spPr/>
      <dgm:t>
        <a:bodyPr/>
        <a:lstStyle/>
        <a:p>
          <a:endParaRPr lang="en-US"/>
        </a:p>
      </dgm:t>
    </dgm:pt>
    <dgm:pt modelId="{07C0ED4B-E6B0-471B-85F7-785E334A2A09}" type="pres">
      <dgm:prSet presAssocID="{2149AF6F-1111-4A0F-9EC3-F6804BA83DBA}" presName="sibTrans" presStyleCnt="0"/>
      <dgm:spPr/>
      <dgm:t>
        <a:bodyPr/>
        <a:lstStyle/>
        <a:p>
          <a:endParaRPr lang="en-US"/>
        </a:p>
      </dgm:t>
    </dgm:pt>
    <dgm:pt modelId="{9312CC02-22D6-41B9-95C8-F7981603DBFC}" type="pres">
      <dgm:prSet presAssocID="{9E64FDBC-7C2B-4AD6-8314-5C105E6FA667}" presName="textNode" presStyleLbl="node1" presStyleIdx="3" presStyleCnt="5" custScaleX="115375" custLinFactNeighborY="2161">
        <dgm:presLayoutVars>
          <dgm:bulletEnabled val="1"/>
        </dgm:presLayoutVars>
      </dgm:prSet>
      <dgm:spPr/>
      <dgm:t>
        <a:bodyPr/>
        <a:lstStyle/>
        <a:p>
          <a:endParaRPr lang="en-US"/>
        </a:p>
      </dgm:t>
    </dgm:pt>
    <dgm:pt modelId="{FDC6B3C5-7A2C-4C06-8F20-6E4934229D48}" type="pres">
      <dgm:prSet presAssocID="{7CB27B04-869C-4117-BA26-468A66D00227}" presName="sibTrans" presStyleCnt="0"/>
      <dgm:spPr/>
      <dgm:t>
        <a:bodyPr/>
        <a:lstStyle/>
        <a:p>
          <a:endParaRPr lang="en-US"/>
        </a:p>
      </dgm:t>
    </dgm:pt>
    <dgm:pt modelId="{A2DBC38C-B47C-4EDD-B48F-CC5B4FF3D061}" type="pres">
      <dgm:prSet presAssocID="{D917C84A-578E-458E-BFC2-29752003820F}" presName="textNode" presStyleLbl="node1" presStyleIdx="4" presStyleCnt="5" custScaleX="132504" custLinFactNeighborX="-48205" custLinFactNeighborY="-720">
        <dgm:presLayoutVars>
          <dgm:bulletEnabled val="1"/>
        </dgm:presLayoutVars>
      </dgm:prSet>
      <dgm:spPr/>
      <dgm:t>
        <a:bodyPr/>
        <a:lstStyle/>
        <a:p>
          <a:endParaRPr lang="en-US"/>
        </a:p>
      </dgm:t>
    </dgm:pt>
  </dgm:ptLst>
  <dgm:cxnLst>
    <dgm:cxn modelId="{FC6C1073-3A98-44EA-9A25-477A8C46263D}" srcId="{7AB7D860-852E-425A-8275-8FBDADAF139C}" destId="{D917C84A-578E-458E-BFC2-29752003820F}" srcOrd="4" destOrd="0" parTransId="{8344C5C5-2913-406D-BD58-AB984D141829}" sibTransId="{4A7D96CE-4BAA-435C-8C30-A7C9FD373AB1}"/>
    <dgm:cxn modelId="{F0F55A0E-7FB1-4BA3-9B3C-8FE1C193FB74}" type="presOf" srcId="{1C708140-7042-4EA7-B632-1FB3DC0BD494}" destId="{CAC5EC3A-A06A-454C-B2F3-68BF5BA9A0ED}" srcOrd="0" destOrd="0" presId="urn:microsoft.com/office/officeart/2005/8/layout/hProcess9"/>
    <dgm:cxn modelId="{92EE4BD2-AEC2-46A0-B9E7-6E0AEA678876}" srcId="{7AB7D860-852E-425A-8275-8FBDADAF139C}" destId="{1C708140-7042-4EA7-B632-1FB3DC0BD494}" srcOrd="1" destOrd="0" parTransId="{C5368315-1C57-4CFB-8164-97888BA3876B}" sibTransId="{A9FB7897-9B59-4E77-925B-60AAEE859FC9}"/>
    <dgm:cxn modelId="{56E21F24-FC25-4972-B875-FFFA17C247F1}" srcId="{7AB7D860-852E-425A-8275-8FBDADAF139C}" destId="{10374F03-6AB1-4F41-9D6E-2DB93405D597}" srcOrd="0" destOrd="0" parTransId="{40700351-DCBF-447F-A933-EAEDC50CFDBD}" sibTransId="{CA5317F8-4436-418B-A83C-AEA8A9AE3E80}"/>
    <dgm:cxn modelId="{5B7FAE72-C46B-48CF-AF16-7CA7CB561E0E}" type="presOf" srcId="{D917C84A-578E-458E-BFC2-29752003820F}" destId="{A2DBC38C-B47C-4EDD-B48F-CC5B4FF3D061}" srcOrd="0" destOrd="0" presId="urn:microsoft.com/office/officeart/2005/8/layout/hProcess9"/>
    <dgm:cxn modelId="{AB01A2CB-4229-4AA6-99E8-0F4F4EE79248}" type="presOf" srcId="{7AB7D860-852E-425A-8275-8FBDADAF139C}" destId="{8EB57766-6C40-4CB2-887D-F61E2DC1D61A}" srcOrd="0" destOrd="0" presId="urn:microsoft.com/office/officeart/2005/8/layout/hProcess9"/>
    <dgm:cxn modelId="{7FE0F013-9722-4070-B614-06EDEB9FE955}" type="presOf" srcId="{2EB09C73-C9BB-4CE2-B9BA-8A97DA51F71A}" destId="{0B4FC8D0-7CD3-4A74-9160-E47DAF93853D}" srcOrd="0" destOrd="0" presId="urn:microsoft.com/office/officeart/2005/8/layout/hProcess9"/>
    <dgm:cxn modelId="{1CB0C8A0-3E72-4DAB-8EAE-298B7271D167}" srcId="{7AB7D860-852E-425A-8275-8FBDADAF139C}" destId="{9E64FDBC-7C2B-4AD6-8314-5C105E6FA667}" srcOrd="3" destOrd="0" parTransId="{E68216F8-100A-49C7-BDB5-7F1521665FE9}" sibTransId="{7CB27B04-869C-4117-BA26-468A66D00227}"/>
    <dgm:cxn modelId="{CC1A15B0-6E4C-4AAA-BC4F-647715A54665}" type="presOf" srcId="{9E64FDBC-7C2B-4AD6-8314-5C105E6FA667}" destId="{9312CC02-22D6-41B9-95C8-F7981603DBFC}" srcOrd="0" destOrd="0" presId="urn:microsoft.com/office/officeart/2005/8/layout/hProcess9"/>
    <dgm:cxn modelId="{56AFBA61-0DB7-4E8A-9F81-1B8BF7ED9989}" type="presOf" srcId="{10374F03-6AB1-4F41-9D6E-2DB93405D597}" destId="{45B94D99-3ED8-41EE-B97F-915B404E00E6}" srcOrd="0" destOrd="0" presId="urn:microsoft.com/office/officeart/2005/8/layout/hProcess9"/>
    <dgm:cxn modelId="{71FCDD22-429F-4D70-992F-DCC6A3B40F8E}" srcId="{7AB7D860-852E-425A-8275-8FBDADAF139C}" destId="{2EB09C73-C9BB-4CE2-B9BA-8A97DA51F71A}" srcOrd="2" destOrd="0" parTransId="{9DCB5BED-554E-440E-ACE7-1EFF04252E83}" sibTransId="{2149AF6F-1111-4A0F-9EC3-F6804BA83DBA}"/>
    <dgm:cxn modelId="{AB1A1C0B-FFAF-42E3-A3ED-1F035AB7FE63}" type="presParOf" srcId="{8EB57766-6C40-4CB2-887D-F61E2DC1D61A}" destId="{9BCB87A8-098F-4EC7-8C28-87CD05CE908C}" srcOrd="0" destOrd="0" presId="urn:microsoft.com/office/officeart/2005/8/layout/hProcess9"/>
    <dgm:cxn modelId="{8DC249A8-E0D2-4862-AC8C-20686C712FE3}" type="presParOf" srcId="{8EB57766-6C40-4CB2-887D-F61E2DC1D61A}" destId="{84420AB0-8BB5-402C-BDE2-97F0F0441A10}" srcOrd="1" destOrd="0" presId="urn:microsoft.com/office/officeart/2005/8/layout/hProcess9"/>
    <dgm:cxn modelId="{B73C5AA6-D707-4656-804A-0C8D70EA5E48}" type="presParOf" srcId="{84420AB0-8BB5-402C-BDE2-97F0F0441A10}" destId="{45B94D99-3ED8-41EE-B97F-915B404E00E6}" srcOrd="0" destOrd="0" presId="urn:microsoft.com/office/officeart/2005/8/layout/hProcess9"/>
    <dgm:cxn modelId="{8308D55E-93F2-47F5-A9D4-4B5EA3E03173}" type="presParOf" srcId="{84420AB0-8BB5-402C-BDE2-97F0F0441A10}" destId="{2830DD68-3552-4908-AADF-1FCA2FC995D8}" srcOrd="1" destOrd="0" presId="urn:microsoft.com/office/officeart/2005/8/layout/hProcess9"/>
    <dgm:cxn modelId="{3217EDCE-3B57-4EF4-9C03-C919EECFA5D0}" type="presParOf" srcId="{84420AB0-8BB5-402C-BDE2-97F0F0441A10}" destId="{CAC5EC3A-A06A-454C-B2F3-68BF5BA9A0ED}" srcOrd="2" destOrd="0" presId="urn:microsoft.com/office/officeart/2005/8/layout/hProcess9"/>
    <dgm:cxn modelId="{A3D7EACD-F2B0-4C54-8DA7-5468ABFA071A}" type="presParOf" srcId="{84420AB0-8BB5-402C-BDE2-97F0F0441A10}" destId="{6B66EBB8-EF8C-434C-A9DC-DE66A92E8734}" srcOrd="3" destOrd="0" presId="urn:microsoft.com/office/officeart/2005/8/layout/hProcess9"/>
    <dgm:cxn modelId="{1ECCEEF0-C0AA-460C-87CA-6FFA72DF3448}" type="presParOf" srcId="{84420AB0-8BB5-402C-BDE2-97F0F0441A10}" destId="{0B4FC8D0-7CD3-4A74-9160-E47DAF93853D}" srcOrd="4" destOrd="0" presId="urn:microsoft.com/office/officeart/2005/8/layout/hProcess9"/>
    <dgm:cxn modelId="{069741B0-0483-47C1-BBA2-F1ED12605584}" type="presParOf" srcId="{84420AB0-8BB5-402C-BDE2-97F0F0441A10}" destId="{07C0ED4B-E6B0-471B-85F7-785E334A2A09}" srcOrd="5" destOrd="0" presId="urn:microsoft.com/office/officeart/2005/8/layout/hProcess9"/>
    <dgm:cxn modelId="{C0BA2B03-5789-4E78-BC98-462C1B1FB6C9}" type="presParOf" srcId="{84420AB0-8BB5-402C-BDE2-97F0F0441A10}" destId="{9312CC02-22D6-41B9-95C8-F7981603DBFC}" srcOrd="6" destOrd="0" presId="urn:microsoft.com/office/officeart/2005/8/layout/hProcess9"/>
    <dgm:cxn modelId="{E1E82C1C-5392-4A5B-957F-27D8366EDE18}" type="presParOf" srcId="{84420AB0-8BB5-402C-BDE2-97F0F0441A10}" destId="{FDC6B3C5-7A2C-4C06-8F20-6E4934229D48}" srcOrd="7" destOrd="0" presId="urn:microsoft.com/office/officeart/2005/8/layout/hProcess9"/>
    <dgm:cxn modelId="{0AC193AB-0BB8-4B0B-936D-7BC6AB9CCC49}" type="presParOf" srcId="{84420AB0-8BB5-402C-BDE2-97F0F0441A10}" destId="{A2DBC38C-B47C-4EDD-B48F-CC5B4FF3D06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24C36-8812-4ECC-BE3F-A83D824C49EB}">
      <dsp:nvSpPr>
        <dsp:cNvPr id="0" name=""/>
        <dsp:cNvSpPr/>
      </dsp:nvSpPr>
      <dsp:spPr>
        <a:xfrm rot="5400000">
          <a:off x="392566" y="1747112"/>
          <a:ext cx="1168974" cy="1945148"/>
        </a:xfrm>
        <a:prstGeom prst="corner">
          <a:avLst>
            <a:gd name="adj1" fmla="val 16120"/>
            <a:gd name="adj2" fmla="val 16110"/>
          </a:avLst>
        </a:prstGeom>
        <a:solidFill>
          <a:schemeClr val="accent1"/>
        </a:solidFill>
        <a:ln w="1905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sp>
    <dsp:sp modelId="{C3DB05EF-E670-4DB8-A00E-4DA5EF8B39F1}">
      <dsp:nvSpPr>
        <dsp:cNvPr id="0" name=""/>
        <dsp:cNvSpPr/>
      </dsp:nvSpPr>
      <dsp:spPr>
        <a:xfrm>
          <a:off x="197435" y="2328293"/>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Start strong</a:t>
          </a:r>
          <a:endParaRPr lang="en-US" sz="2000" kern="1200" dirty="0"/>
        </a:p>
      </dsp:txBody>
      <dsp:txXfrm>
        <a:off x="197435" y="2328293"/>
        <a:ext cx="1756090" cy="1539316"/>
      </dsp:txXfrm>
    </dsp:sp>
    <dsp:sp modelId="{630D4DA5-49CA-4D73-A9D6-3924980B067C}">
      <dsp:nvSpPr>
        <dsp:cNvPr id="0" name=""/>
        <dsp:cNvSpPr/>
      </dsp:nvSpPr>
      <dsp:spPr>
        <a:xfrm>
          <a:off x="1622188" y="1603908"/>
          <a:ext cx="331337" cy="331337"/>
        </a:xfrm>
        <a:prstGeom prst="triangle">
          <a:avLst>
            <a:gd name="adj" fmla="val 100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6BEC09-21E4-4DE2-8577-140F47074F34}">
      <dsp:nvSpPr>
        <dsp:cNvPr id="0" name=""/>
        <dsp:cNvSpPr/>
      </dsp:nvSpPr>
      <dsp:spPr>
        <a:xfrm rot="5400000">
          <a:off x="2542364" y="1215143"/>
          <a:ext cx="1168974" cy="1945148"/>
        </a:xfrm>
        <a:prstGeom prst="corner">
          <a:avLst>
            <a:gd name="adj1" fmla="val 16120"/>
            <a:gd name="adj2" fmla="val 161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8D7388-0232-41FB-95A4-EF70A9DD9187}">
      <dsp:nvSpPr>
        <dsp:cNvPr id="0" name=""/>
        <dsp:cNvSpPr/>
      </dsp:nvSpPr>
      <dsp:spPr>
        <a:xfrm>
          <a:off x="2347233" y="1796323"/>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Read by third grade</a:t>
          </a:r>
          <a:endParaRPr lang="en-US" sz="2000" kern="1200" dirty="0"/>
        </a:p>
      </dsp:txBody>
      <dsp:txXfrm>
        <a:off x="2347233" y="1796323"/>
        <a:ext cx="1756090" cy="1539316"/>
      </dsp:txXfrm>
    </dsp:sp>
    <dsp:sp modelId="{41E21D0E-C291-46D6-932A-4C5DF1E0E73B}">
      <dsp:nvSpPr>
        <dsp:cNvPr id="0" name=""/>
        <dsp:cNvSpPr/>
      </dsp:nvSpPr>
      <dsp:spPr>
        <a:xfrm>
          <a:off x="3771986" y="1071939"/>
          <a:ext cx="331337" cy="331337"/>
        </a:xfrm>
        <a:prstGeom prst="triangle">
          <a:avLst>
            <a:gd name="adj" fmla="val 100000"/>
          </a:avLst>
        </a:prstGeom>
        <a:solidFill>
          <a:schemeClr val="accent6"/>
        </a:solidFill>
        <a:ln w="19050"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sp>
    <dsp:sp modelId="{7AE7E1F1-35B2-428E-9286-C05A97074D80}">
      <dsp:nvSpPr>
        <dsp:cNvPr id="0" name=""/>
        <dsp:cNvSpPr/>
      </dsp:nvSpPr>
      <dsp:spPr>
        <a:xfrm rot="5400000">
          <a:off x="4692162" y="683173"/>
          <a:ext cx="1168974" cy="1945148"/>
        </a:xfrm>
        <a:prstGeom prst="corner">
          <a:avLst>
            <a:gd name="adj1" fmla="val 16120"/>
            <a:gd name="adj2" fmla="val 16110"/>
          </a:avLst>
        </a:prstGeom>
        <a:solidFill>
          <a:schemeClr val="accent5"/>
        </a:solidFill>
        <a:ln w="19050"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sp>
    <dsp:sp modelId="{1991D975-95E2-4371-A19D-DFC936C90076}">
      <dsp:nvSpPr>
        <dsp:cNvPr id="0" name=""/>
        <dsp:cNvSpPr/>
      </dsp:nvSpPr>
      <dsp:spPr>
        <a:xfrm>
          <a:off x="4497031" y="1264353"/>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Meet or exceed standards</a:t>
          </a:r>
          <a:endParaRPr lang="en-US" sz="2000" kern="1200" dirty="0"/>
        </a:p>
      </dsp:txBody>
      <dsp:txXfrm>
        <a:off x="4497031" y="1264353"/>
        <a:ext cx="1756090" cy="1539316"/>
      </dsp:txXfrm>
    </dsp:sp>
    <dsp:sp modelId="{7D623388-1920-4708-8B28-E7409FAAEC81}">
      <dsp:nvSpPr>
        <dsp:cNvPr id="0" name=""/>
        <dsp:cNvSpPr/>
      </dsp:nvSpPr>
      <dsp:spPr>
        <a:xfrm>
          <a:off x="5921784" y="539969"/>
          <a:ext cx="331337" cy="331337"/>
        </a:xfrm>
        <a:prstGeom prst="triangle">
          <a:avLst>
            <a:gd name="adj" fmla="val 10000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B4AA30-7115-47DE-9932-FCDDCFD3730A}">
      <dsp:nvSpPr>
        <dsp:cNvPr id="0" name=""/>
        <dsp:cNvSpPr/>
      </dsp:nvSpPr>
      <dsp:spPr>
        <a:xfrm rot="5400000">
          <a:off x="6841960" y="151203"/>
          <a:ext cx="1168974" cy="1945148"/>
        </a:xfrm>
        <a:prstGeom prst="corner">
          <a:avLst>
            <a:gd name="adj1" fmla="val 16120"/>
            <a:gd name="adj2" fmla="val 1611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601C52-7AD8-4398-9F55-E4BFA197F220}">
      <dsp:nvSpPr>
        <dsp:cNvPr id="0" name=""/>
        <dsp:cNvSpPr/>
      </dsp:nvSpPr>
      <dsp:spPr>
        <a:xfrm>
          <a:off x="6646829" y="732384"/>
          <a:ext cx="1756090" cy="15393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dirty="0" smtClean="0"/>
            <a:t>Graduate ready</a:t>
          </a:r>
        </a:p>
        <a:p>
          <a:pPr lvl="0" algn="l" defTabSz="889000">
            <a:lnSpc>
              <a:spcPct val="90000"/>
            </a:lnSpc>
            <a:spcBef>
              <a:spcPct val="0"/>
            </a:spcBef>
            <a:spcAft>
              <a:spcPct val="35000"/>
            </a:spcAft>
          </a:pPr>
          <a:endParaRPr lang="en-US" sz="2000" kern="1200" dirty="0" smtClean="0"/>
        </a:p>
        <a:p>
          <a:pPr lvl="0" algn="l" defTabSz="889000">
            <a:lnSpc>
              <a:spcPct val="90000"/>
            </a:lnSpc>
            <a:spcBef>
              <a:spcPct val="0"/>
            </a:spcBef>
            <a:spcAft>
              <a:spcPct val="35000"/>
            </a:spcAft>
          </a:pPr>
          <a:endParaRPr lang="en-US" sz="2000" kern="1200" dirty="0"/>
        </a:p>
      </dsp:txBody>
      <dsp:txXfrm>
        <a:off x="6646829" y="732384"/>
        <a:ext cx="1756090" cy="15393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CB87A8-098F-4EC7-8C28-87CD05CE908C}">
      <dsp:nvSpPr>
        <dsp:cNvPr id="0" name=""/>
        <dsp:cNvSpPr/>
      </dsp:nvSpPr>
      <dsp:spPr>
        <a:xfrm>
          <a:off x="712242" y="0"/>
          <a:ext cx="7470140" cy="440690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B94D99-3ED8-41EE-B97F-915B404E00E6}">
      <dsp:nvSpPr>
        <dsp:cNvPr id="0" name=""/>
        <dsp:cNvSpPr/>
      </dsp:nvSpPr>
      <dsp:spPr>
        <a:xfrm>
          <a:off x="4497" y="1322069"/>
          <a:ext cx="1506440" cy="176276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Designing First Best Instruction</a:t>
          </a:r>
        </a:p>
      </dsp:txBody>
      <dsp:txXfrm>
        <a:off x="78035" y="1395607"/>
        <a:ext cx="1359364" cy="1615684"/>
      </dsp:txXfrm>
    </dsp:sp>
    <dsp:sp modelId="{CAC5EC3A-A06A-454C-B2F3-68BF5BA9A0ED}">
      <dsp:nvSpPr>
        <dsp:cNvPr id="0" name=""/>
        <dsp:cNvSpPr/>
      </dsp:nvSpPr>
      <dsp:spPr>
        <a:xfrm>
          <a:off x="1790323" y="1326811"/>
          <a:ext cx="1536181" cy="1762760"/>
        </a:xfrm>
        <a:prstGeom prst="roundRect">
          <a:avLst/>
        </a:prstGeom>
        <a:solidFill>
          <a:schemeClr val="accent5">
            <a:hueOff val="-2350340"/>
            <a:satOff val="14868"/>
            <a:lumOff val="39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2">
                  <a:lumMod val="20000"/>
                  <a:lumOff val="80000"/>
                </a:schemeClr>
              </a:solidFill>
            </a:rPr>
            <a:t>Accessible </a:t>
          </a:r>
          <a:r>
            <a:rPr lang="en-US" sz="1600" b="1" kern="1200" dirty="0" smtClean="0">
              <a:solidFill>
                <a:schemeClr val="bg2">
                  <a:lumMod val="20000"/>
                  <a:lumOff val="80000"/>
                </a:schemeClr>
              </a:solidFill>
            </a:rPr>
            <a:t>Educational </a:t>
          </a:r>
          <a:r>
            <a:rPr lang="en-US" sz="1800" b="1" kern="1200" dirty="0" smtClean="0">
              <a:solidFill>
                <a:schemeClr val="bg2">
                  <a:lumMod val="20000"/>
                  <a:lumOff val="80000"/>
                </a:schemeClr>
              </a:solidFill>
            </a:rPr>
            <a:t>Materials</a:t>
          </a:r>
          <a:endParaRPr lang="en-US" sz="1800" b="1" kern="1200" dirty="0">
            <a:solidFill>
              <a:schemeClr val="bg2">
                <a:lumMod val="20000"/>
                <a:lumOff val="80000"/>
              </a:schemeClr>
            </a:solidFill>
          </a:endParaRPr>
        </a:p>
      </dsp:txBody>
      <dsp:txXfrm>
        <a:off x="1865313" y="1401801"/>
        <a:ext cx="1386201" cy="1612780"/>
      </dsp:txXfrm>
    </dsp:sp>
    <dsp:sp modelId="{7A031A90-A8CE-41E2-BF16-71C07A1B727E}">
      <dsp:nvSpPr>
        <dsp:cNvPr id="0" name=""/>
        <dsp:cNvSpPr/>
      </dsp:nvSpPr>
      <dsp:spPr>
        <a:xfrm>
          <a:off x="3465941" y="1322069"/>
          <a:ext cx="1720668" cy="1762760"/>
        </a:xfrm>
        <a:prstGeom prst="roundRect">
          <a:avLst/>
        </a:prstGeom>
        <a:solidFill>
          <a:schemeClr val="accent5">
            <a:hueOff val="-4700681"/>
            <a:satOff val="29737"/>
            <a:lumOff val="78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solidFill>
                <a:schemeClr val="bg2">
                  <a:lumMod val="20000"/>
                  <a:lumOff val="80000"/>
                </a:schemeClr>
              </a:solidFill>
            </a:rPr>
            <a:t>Terminology</a:t>
          </a:r>
          <a:endParaRPr lang="en-US" sz="1800" kern="1200"/>
        </a:p>
      </dsp:txBody>
      <dsp:txXfrm>
        <a:off x="3549937" y="1406065"/>
        <a:ext cx="1552676" cy="1594768"/>
      </dsp:txXfrm>
    </dsp:sp>
    <dsp:sp modelId="{9312CC02-22D6-41B9-95C8-F7981603DBFC}">
      <dsp:nvSpPr>
        <dsp:cNvPr id="0" name=""/>
        <dsp:cNvSpPr/>
      </dsp:nvSpPr>
      <dsp:spPr>
        <a:xfrm>
          <a:off x="5357742" y="1334761"/>
          <a:ext cx="1686291" cy="1762760"/>
        </a:xfrm>
        <a:prstGeom prst="roundRect">
          <a:avLst/>
        </a:prstGeom>
        <a:solidFill>
          <a:schemeClr val="accent5">
            <a:hueOff val="-7051021"/>
            <a:satOff val="44605"/>
            <a:lumOff val="1176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1" kern="1200" dirty="0" smtClean="0">
              <a:solidFill>
                <a:schemeClr val="bg2">
                  <a:lumMod val="20000"/>
                  <a:lumOff val="80000"/>
                </a:schemeClr>
              </a:solidFill>
            </a:rPr>
            <a:t>Standards Survey</a:t>
          </a:r>
          <a:endParaRPr lang="en-US" sz="2100" kern="1200" dirty="0">
            <a:solidFill>
              <a:schemeClr val="bg2">
                <a:lumMod val="20000"/>
                <a:lumOff val="80000"/>
              </a:schemeClr>
            </a:solidFill>
          </a:endParaRPr>
        </a:p>
      </dsp:txBody>
      <dsp:txXfrm>
        <a:off x="5440060" y="1417079"/>
        <a:ext cx="1521655" cy="1598124"/>
      </dsp:txXfrm>
    </dsp:sp>
    <dsp:sp modelId="{A2DBC38C-B47C-4EDD-B48F-CC5B4FF3D061}">
      <dsp:nvSpPr>
        <dsp:cNvPr id="0" name=""/>
        <dsp:cNvSpPr/>
      </dsp:nvSpPr>
      <dsp:spPr>
        <a:xfrm>
          <a:off x="7291722" y="1322069"/>
          <a:ext cx="1492179" cy="1762760"/>
        </a:xfrm>
        <a:prstGeom prst="roundRect">
          <a:avLst/>
        </a:prstGeom>
        <a:solidFill>
          <a:schemeClr val="accent5">
            <a:hueOff val="-9401362"/>
            <a:satOff val="59473"/>
            <a:lumOff val="1568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rPr>
            <a:t>Overview     Seven  Step Process</a:t>
          </a:r>
          <a:endParaRPr lang="en-US" sz="2000" b="1" kern="1200" dirty="0">
            <a:solidFill>
              <a:schemeClr val="bg1"/>
            </a:solidFill>
          </a:endParaRPr>
        </a:p>
      </dsp:txBody>
      <dsp:txXfrm>
        <a:off x="7364564" y="1394911"/>
        <a:ext cx="1346495" cy="16170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15BF2-D805-42B9-B440-CC2F7A241CDB}">
      <dsp:nvSpPr>
        <dsp:cNvPr id="0" name=""/>
        <dsp:cNvSpPr/>
      </dsp:nvSpPr>
      <dsp:spPr>
        <a:xfrm>
          <a:off x="588642" y="48360"/>
          <a:ext cx="4414423" cy="2428530"/>
        </a:xfrm>
        <a:prstGeom prst="ellipse">
          <a:avLst/>
        </a:prstGeom>
        <a:solidFill>
          <a:schemeClr val="accent2">
            <a:lumMod val="40000"/>
            <a:lumOff val="6000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Colorado Academic Standards</a:t>
          </a:r>
        </a:p>
        <a:p>
          <a:pPr lvl="0" algn="ctr" defTabSz="711200">
            <a:lnSpc>
              <a:spcPct val="90000"/>
            </a:lnSpc>
            <a:spcBef>
              <a:spcPct val="0"/>
            </a:spcBef>
            <a:spcAft>
              <a:spcPct val="35000"/>
            </a:spcAft>
          </a:pPr>
          <a:r>
            <a:rPr lang="en-US" sz="1600" b="1" kern="1200" dirty="0" smtClean="0">
              <a:solidFill>
                <a:srgbClr val="000000"/>
              </a:solidFill>
            </a:rPr>
            <a:t>Learning Preference/Multiple Intelligences</a:t>
          </a:r>
        </a:p>
        <a:p>
          <a:pPr lvl="0" algn="ctr" defTabSz="711200">
            <a:lnSpc>
              <a:spcPct val="90000"/>
            </a:lnSpc>
            <a:spcBef>
              <a:spcPct val="0"/>
            </a:spcBef>
            <a:spcAft>
              <a:spcPct val="35000"/>
            </a:spcAft>
          </a:pPr>
          <a:r>
            <a:rPr lang="en-US" sz="1600" b="1" kern="1200" dirty="0" smtClean="0">
              <a:solidFill>
                <a:srgbClr val="000000"/>
              </a:solidFill>
            </a:rPr>
            <a:t>Universal Design for Learning</a:t>
          </a:r>
        </a:p>
        <a:p>
          <a:pPr lvl="0" algn="ctr" defTabSz="711200">
            <a:lnSpc>
              <a:spcPct val="90000"/>
            </a:lnSpc>
            <a:spcBef>
              <a:spcPct val="0"/>
            </a:spcBef>
            <a:spcAft>
              <a:spcPct val="35000"/>
            </a:spcAft>
          </a:pPr>
          <a:r>
            <a:rPr lang="en-US" sz="1600" b="1" kern="1200" dirty="0" smtClean="0">
              <a:solidFill>
                <a:srgbClr val="000000"/>
              </a:solidFill>
            </a:rPr>
            <a:t>Differentiated Instruction / MTSS</a:t>
          </a:r>
        </a:p>
        <a:p>
          <a:pPr lvl="0" algn="ctr" defTabSz="711200">
            <a:lnSpc>
              <a:spcPct val="90000"/>
            </a:lnSpc>
            <a:spcBef>
              <a:spcPct val="0"/>
            </a:spcBef>
            <a:spcAft>
              <a:spcPct val="35000"/>
            </a:spcAft>
          </a:pPr>
          <a:r>
            <a:rPr lang="en-US" sz="1600" b="1" kern="1200" dirty="0" smtClean="0">
              <a:solidFill>
                <a:srgbClr val="000000"/>
              </a:solidFill>
            </a:rPr>
            <a:t>Adaptations / Accommodation</a:t>
          </a:r>
          <a:r>
            <a:rPr lang="en-US" sz="1800" b="1" kern="1200" dirty="0" smtClean="0">
              <a:solidFill>
                <a:srgbClr val="000000"/>
              </a:solidFill>
            </a:rPr>
            <a:t>s</a:t>
          </a:r>
          <a:endParaRPr lang="en-US" sz="1800" b="1" kern="1200" dirty="0">
            <a:solidFill>
              <a:srgbClr val="000000"/>
            </a:solidFill>
          </a:endParaRPr>
        </a:p>
      </dsp:txBody>
      <dsp:txXfrm>
        <a:off x="1235119" y="404010"/>
        <a:ext cx="3121469" cy="1717230"/>
      </dsp:txXfrm>
    </dsp:sp>
    <dsp:sp modelId="{ED18F2DD-95EA-424A-99D2-191A1F8079D8}">
      <dsp:nvSpPr>
        <dsp:cNvPr id="0" name=""/>
        <dsp:cNvSpPr/>
      </dsp:nvSpPr>
      <dsp:spPr>
        <a:xfrm>
          <a:off x="2493064" y="2512048"/>
          <a:ext cx="581911" cy="436446"/>
        </a:xfrm>
        <a:prstGeom prst="mathPlus">
          <a:avLst/>
        </a:prstGeom>
        <a:solidFill>
          <a:schemeClr val="accent1">
            <a:tint val="60000"/>
            <a:hueOff val="0"/>
            <a:satOff val="0"/>
            <a:lumOff val="0"/>
            <a:alphaOff val="0"/>
          </a:schemeClr>
        </a:solidFill>
        <a:ln w="25400">
          <a:solidFill>
            <a:schemeClr val="tx1">
              <a:lumMod val="75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2570196" y="2678945"/>
        <a:ext cx="427647" cy="102652"/>
      </dsp:txXfrm>
    </dsp:sp>
    <dsp:sp modelId="{FB120085-6E12-4877-94AB-295530786DA2}">
      <dsp:nvSpPr>
        <dsp:cNvPr id="0" name=""/>
        <dsp:cNvSpPr/>
      </dsp:nvSpPr>
      <dsp:spPr>
        <a:xfrm>
          <a:off x="285725" y="3031618"/>
          <a:ext cx="4996588" cy="1870186"/>
        </a:xfrm>
        <a:prstGeom prst="ellipse">
          <a:avLst/>
        </a:prstGeom>
        <a:solidFill>
          <a:schemeClr val="accent1">
            <a:hueOff val="0"/>
            <a:satOff val="0"/>
            <a:lumOff val="0"/>
            <a:alphaOff val="0"/>
          </a:schemeClr>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smtClean="0">
              <a:solidFill>
                <a:srgbClr val="000000"/>
              </a:solidFill>
            </a:rPr>
            <a:t>Special Education &amp; Related Services</a:t>
          </a:r>
        </a:p>
        <a:p>
          <a:pPr lvl="0" algn="ctr" defTabSz="711200">
            <a:lnSpc>
              <a:spcPct val="90000"/>
            </a:lnSpc>
            <a:spcBef>
              <a:spcPct val="0"/>
            </a:spcBef>
            <a:spcAft>
              <a:spcPct val="35000"/>
            </a:spcAft>
          </a:pPr>
          <a:r>
            <a:rPr lang="en-US" sz="1600" b="1" kern="1200" dirty="0" smtClean="0">
              <a:solidFill>
                <a:srgbClr val="000000"/>
              </a:solidFill>
            </a:rPr>
            <a:t>Adaptations</a:t>
          </a:r>
        </a:p>
        <a:p>
          <a:pPr lvl="0" algn="ctr" defTabSz="711200">
            <a:lnSpc>
              <a:spcPct val="90000"/>
            </a:lnSpc>
            <a:spcBef>
              <a:spcPct val="0"/>
            </a:spcBef>
            <a:spcAft>
              <a:spcPct val="35000"/>
            </a:spcAft>
          </a:pPr>
          <a:r>
            <a:rPr lang="en-US" sz="1600" b="1" kern="1200" dirty="0" smtClean="0">
              <a:solidFill>
                <a:srgbClr val="000000"/>
              </a:solidFill>
            </a:rPr>
            <a:t>Instructional Strategies</a:t>
          </a:r>
        </a:p>
        <a:p>
          <a:pPr lvl="0" algn="ctr" defTabSz="711200">
            <a:lnSpc>
              <a:spcPct val="90000"/>
            </a:lnSpc>
            <a:spcBef>
              <a:spcPct val="0"/>
            </a:spcBef>
            <a:spcAft>
              <a:spcPct val="35000"/>
            </a:spcAft>
          </a:pPr>
          <a:r>
            <a:rPr lang="en-US" sz="1600" b="1" kern="1200" dirty="0" smtClean="0">
              <a:solidFill>
                <a:srgbClr val="000000"/>
              </a:solidFill>
            </a:rPr>
            <a:t>Specially Designed Instruction</a:t>
          </a:r>
          <a:endParaRPr lang="en-US" sz="1200" b="1" kern="1200" dirty="0" smtClean="0">
            <a:solidFill>
              <a:srgbClr val="000000"/>
            </a:solidFill>
          </a:endParaRPr>
        </a:p>
        <a:p>
          <a:pPr lvl="0" algn="ctr" defTabSz="711200">
            <a:lnSpc>
              <a:spcPct val="90000"/>
            </a:lnSpc>
            <a:spcBef>
              <a:spcPct val="0"/>
            </a:spcBef>
            <a:spcAft>
              <a:spcPct val="35000"/>
            </a:spcAft>
          </a:pPr>
          <a:r>
            <a:rPr lang="en-US" sz="1600" b="1" kern="1200" dirty="0" smtClean="0">
              <a:solidFill>
                <a:srgbClr val="000000"/>
              </a:solidFill>
            </a:rPr>
            <a:t>Assistive Technology</a:t>
          </a:r>
          <a:endParaRPr lang="en-US" sz="1600" b="1" kern="1200" dirty="0">
            <a:solidFill>
              <a:srgbClr val="000000"/>
            </a:solidFill>
          </a:endParaRPr>
        </a:p>
      </dsp:txBody>
      <dsp:txXfrm>
        <a:off x="1017458" y="3305500"/>
        <a:ext cx="3533122" cy="1322422"/>
      </dsp:txXfrm>
    </dsp:sp>
    <dsp:sp modelId="{3FB3F5A5-702F-4B9B-857F-4E27606A9BF1}">
      <dsp:nvSpPr>
        <dsp:cNvPr id="0" name=""/>
        <dsp:cNvSpPr/>
      </dsp:nvSpPr>
      <dsp:spPr>
        <a:xfrm>
          <a:off x="4802234" y="2358476"/>
          <a:ext cx="547328" cy="380807"/>
        </a:xfrm>
        <a:prstGeom prst="rightArrow">
          <a:avLst>
            <a:gd name="adj1" fmla="val 60000"/>
            <a:gd name="adj2" fmla="val 50000"/>
          </a:avLst>
        </a:prstGeom>
        <a:solidFill>
          <a:schemeClr val="accent1">
            <a:tint val="60000"/>
            <a:hueOff val="0"/>
            <a:satOff val="0"/>
            <a:lumOff val="0"/>
            <a:alphaOff val="0"/>
          </a:schemeClr>
        </a:solidFill>
        <a:ln w="25400">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802234" y="2434637"/>
        <a:ext cx="433086" cy="228485"/>
      </dsp:txXfrm>
    </dsp:sp>
    <dsp:sp modelId="{65E3B3A4-7250-4080-903F-2EAB3BED883C}">
      <dsp:nvSpPr>
        <dsp:cNvPr id="0" name=""/>
        <dsp:cNvSpPr/>
      </dsp:nvSpPr>
      <dsp:spPr>
        <a:xfrm>
          <a:off x="5659940" y="1249978"/>
          <a:ext cx="2047354" cy="2047354"/>
        </a:xfrm>
        <a:prstGeom prst="ellipse">
          <a:avLst/>
        </a:prstGeom>
        <a:solidFill>
          <a:srgbClr val="00B050"/>
        </a:solidFill>
        <a:ln w="28575"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i="1" kern="1200" dirty="0" smtClean="0"/>
            <a:t>Access to the General Curriculum</a:t>
          </a:r>
          <a:endParaRPr lang="en-US" sz="2400" b="1" i="1" kern="1200" dirty="0"/>
        </a:p>
      </dsp:txBody>
      <dsp:txXfrm>
        <a:off x="5959768" y="1549806"/>
        <a:ext cx="1447698" cy="14476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E99F7-6DF7-416A-938B-CE2E99A076FB}">
      <dsp:nvSpPr>
        <dsp:cNvPr id="0" name=""/>
        <dsp:cNvSpPr/>
      </dsp:nvSpPr>
      <dsp:spPr>
        <a:xfrm rot="5400000">
          <a:off x="-136094" y="142749"/>
          <a:ext cx="907299" cy="635109"/>
        </a:xfrm>
        <a:prstGeom prst="chevron">
          <a:avLst/>
        </a:prstGeom>
        <a:solidFill>
          <a:schemeClr val="accent3">
            <a:lumMod val="5000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Step 1</a:t>
          </a:r>
        </a:p>
      </dsp:txBody>
      <dsp:txXfrm rot="-5400000">
        <a:off x="2" y="324209"/>
        <a:ext cx="635109" cy="272190"/>
      </dsp:txXfrm>
    </dsp:sp>
    <dsp:sp modelId="{DCAAF5B1-4F5A-4D1E-84C3-EB05EA42DD13}">
      <dsp:nvSpPr>
        <dsp:cNvPr id="0" name=""/>
        <dsp:cNvSpPr/>
      </dsp:nvSpPr>
      <dsp:spPr>
        <a:xfrm rot="5400000">
          <a:off x="3367862" y="-2726098"/>
          <a:ext cx="589744" cy="6055250"/>
        </a:xfrm>
        <a:prstGeom prst="round2SameRect">
          <a:avLst/>
        </a:prstGeom>
        <a:solidFill>
          <a:srgbClr val="D0D2D3">
            <a:alpha val="89804"/>
          </a:srgb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rgbClr val="000000"/>
              </a:solidFill>
            </a:rPr>
            <a:t>Review enrolled grade-level standards </a:t>
          </a:r>
        </a:p>
      </dsp:txBody>
      <dsp:txXfrm rot="-5400000">
        <a:off x="635110" y="35443"/>
        <a:ext cx="6026461" cy="532166"/>
      </dsp:txXfrm>
    </dsp:sp>
    <dsp:sp modelId="{F14DA9CE-F008-4AD7-B574-C0E6159058DB}">
      <dsp:nvSpPr>
        <dsp:cNvPr id="0" name=""/>
        <dsp:cNvSpPr/>
      </dsp:nvSpPr>
      <dsp:spPr>
        <a:xfrm rot="5400000">
          <a:off x="-136094" y="967214"/>
          <a:ext cx="907299" cy="635109"/>
        </a:xfrm>
        <a:prstGeom prst="chevron">
          <a:avLst/>
        </a:prstGeom>
        <a:solidFill>
          <a:schemeClr val="tx2"/>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Step 2</a:t>
          </a:r>
        </a:p>
      </dsp:txBody>
      <dsp:txXfrm rot="-5400000">
        <a:off x="2" y="1148674"/>
        <a:ext cx="635109" cy="272190"/>
      </dsp:txXfrm>
    </dsp:sp>
    <dsp:sp modelId="{1C02062A-00C6-4AA6-9C01-DB234E3CEF0E}">
      <dsp:nvSpPr>
        <dsp:cNvPr id="0" name=""/>
        <dsp:cNvSpPr/>
      </dsp:nvSpPr>
      <dsp:spPr>
        <a:xfrm rot="5400000">
          <a:off x="3367862" y="-1901632"/>
          <a:ext cx="589744" cy="6055250"/>
        </a:xfrm>
        <a:prstGeom prst="round2SameRect">
          <a:avLst/>
        </a:prstGeom>
        <a:solidFill>
          <a:srgbClr val="D0D2D3">
            <a:alpha val="90000"/>
          </a:srgb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rgbClr val="000000"/>
              </a:solidFill>
            </a:rPr>
            <a:t>Gather and analyze data</a:t>
          </a:r>
        </a:p>
      </dsp:txBody>
      <dsp:txXfrm rot="-5400000">
        <a:off x="635110" y="859909"/>
        <a:ext cx="6026461" cy="532166"/>
      </dsp:txXfrm>
    </dsp:sp>
    <dsp:sp modelId="{3F03B27F-FC98-4A88-9802-31624D9C8A4C}">
      <dsp:nvSpPr>
        <dsp:cNvPr id="0" name=""/>
        <dsp:cNvSpPr/>
      </dsp:nvSpPr>
      <dsp:spPr>
        <a:xfrm rot="5400000">
          <a:off x="-136094" y="1791679"/>
          <a:ext cx="907299" cy="635109"/>
        </a:xfrm>
        <a:prstGeom prst="chevron">
          <a:avLst/>
        </a:prstGeom>
        <a:solidFill>
          <a:schemeClr val="accent3"/>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Step 3</a:t>
          </a:r>
        </a:p>
      </dsp:txBody>
      <dsp:txXfrm rot="-5400000">
        <a:off x="2" y="1973139"/>
        <a:ext cx="635109" cy="272190"/>
      </dsp:txXfrm>
    </dsp:sp>
    <dsp:sp modelId="{234428B0-1196-4322-9F34-B65128EEC668}">
      <dsp:nvSpPr>
        <dsp:cNvPr id="0" name=""/>
        <dsp:cNvSpPr/>
      </dsp:nvSpPr>
      <dsp:spPr>
        <a:xfrm rot="5400000">
          <a:off x="3367862" y="-1077167"/>
          <a:ext cx="589744" cy="6055250"/>
        </a:xfrm>
        <a:prstGeom prst="round2SameRect">
          <a:avLst/>
        </a:prstGeom>
        <a:solidFill>
          <a:srgbClr val="D0D2D3">
            <a:alpha val="90000"/>
          </a:srgb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rgbClr val="000000"/>
              </a:solidFill>
            </a:rPr>
            <a:t>Synthesize Data for Statement of Present Levels of Academic Achievement and Functional Performance</a:t>
          </a:r>
        </a:p>
      </dsp:txBody>
      <dsp:txXfrm rot="-5400000">
        <a:off x="635110" y="1684374"/>
        <a:ext cx="6026461" cy="532166"/>
      </dsp:txXfrm>
    </dsp:sp>
    <dsp:sp modelId="{20E92BD4-2B29-4E2C-AA86-16273C8DDEB8}">
      <dsp:nvSpPr>
        <dsp:cNvPr id="0" name=""/>
        <dsp:cNvSpPr/>
      </dsp:nvSpPr>
      <dsp:spPr>
        <a:xfrm rot="5400000">
          <a:off x="-136094" y="2616145"/>
          <a:ext cx="907299" cy="635109"/>
        </a:xfrm>
        <a:prstGeom prst="chevron">
          <a:avLst/>
        </a:prstGeom>
        <a:solidFill>
          <a:schemeClr val="accent4"/>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Step 4</a:t>
          </a:r>
        </a:p>
      </dsp:txBody>
      <dsp:txXfrm rot="-5400000">
        <a:off x="2" y="2797605"/>
        <a:ext cx="635109" cy="272190"/>
      </dsp:txXfrm>
    </dsp:sp>
    <dsp:sp modelId="{8C6F2CB7-03B9-42A6-A123-A57CE5D8BB5C}">
      <dsp:nvSpPr>
        <dsp:cNvPr id="0" name=""/>
        <dsp:cNvSpPr/>
      </dsp:nvSpPr>
      <dsp:spPr>
        <a:xfrm rot="5400000">
          <a:off x="3367862" y="-252702"/>
          <a:ext cx="589744" cy="6055250"/>
        </a:xfrm>
        <a:prstGeom prst="round2SameRect">
          <a:avLst/>
        </a:prstGeom>
        <a:solidFill>
          <a:srgbClr val="D0D2D3">
            <a:alpha val="90000"/>
          </a:srgb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rgbClr val="000000"/>
              </a:solidFill>
            </a:rPr>
            <a:t>Develop measurable annual goals aligned with grade-level academic standards </a:t>
          </a:r>
        </a:p>
      </dsp:txBody>
      <dsp:txXfrm rot="-5400000">
        <a:off x="635110" y="2508839"/>
        <a:ext cx="6026461" cy="532166"/>
      </dsp:txXfrm>
    </dsp:sp>
    <dsp:sp modelId="{B6A5C888-01AD-4048-98E7-566D34AF6F76}">
      <dsp:nvSpPr>
        <dsp:cNvPr id="0" name=""/>
        <dsp:cNvSpPr/>
      </dsp:nvSpPr>
      <dsp:spPr>
        <a:xfrm rot="5400000">
          <a:off x="-136094" y="3440610"/>
          <a:ext cx="907299" cy="635109"/>
        </a:xfrm>
        <a:prstGeom prst="chevron">
          <a:avLst/>
        </a:prstGeom>
        <a:solidFill>
          <a:schemeClr val="accent6"/>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Step 5</a:t>
          </a:r>
        </a:p>
      </dsp:txBody>
      <dsp:txXfrm rot="-5400000">
        <a:off x="2" y="3622070"/>
        <a:ext cx="635109" cy="272190"/>
      </dsp:txXfrm>
    </dsp:sp>
    <dsp:sp modelId="{198A0B5F-330D-4861-B841-5979875FF489}">
      <dsp:nvSpPr>
        <dsp:cNvPr id="0" name=""/>
        <dsp:cNvSpPr/>
      </dsp:nvSpPr>
      <dsp:spPr>
        <a:xfrm rot="5400000">
          <a:off x="3367862" y="578379"/>
          <a:ext cx="589744" cy="6055250"/>
        </a:xfrm>
        <a:prstGeom prst="round2SameRect">
          <a:avLst/>
        </a:prstGeom>
        <a:solidFill>
          <a:srgbClr val="D0D2D3">
            <a:alpha val="90000"/>
          </a:srgb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rgbClr val="000000"/>
              </a:solidFill>
            </a:rPr>
            <a:t>Monitor and report student progress</a:t>
          </a:r>
        </a:p>
      </dsp:txBody>
      <dsp:txXfrm rot="-5400000">
        <a:off x="635110" y="3339921"/>
        <a:ext cx="6026461" cy="532166"/>
      </dsp:txXfrm>
    </dsp:sp>
    <dsp:sp modelId="{DA7EA044-438E-456E-ADFC-0ABB2792A001}">
      <dsp:nvSpPr>
        <dsp:cNvPr id="0" name=""/>
        <dsp:cNvSpPr/>
      </dsp:nvSpPr>
      <dsp:spPr>
        <a:xfrm rot="5400000">
          <a:off x="-136094" y="4265075"/>
          <a:ext cx="907299" cy="635109"/>
        </a:xfrm>
        <a:prstGeom prst="chevron">
          <a:avLst/>
        </a:prstGeom>
        <a:solidFill>
          <a:schemeClr val="accent5"/>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Step 6</a:t>
          </a:r>
        </a:p>
      </dsp:txBody>
      <dsp:txXfrm rot="-5400000">
        <a:off x="2" y="4446535"/>
        <a:ext cx="635109" cy="272190"/>
      </dsp:txXfrm>
    </dsp:sp>
    <dsp:sp modelId="{C75E802D-E7D6-4183-9421-02C5E75CDB15}">
      <dsp:nvSpPr>
        <dsp:cNvPr id="0" name=""/>
        <dsp:cNvSpPr/>
      </dsp:nvSpPr>
      <dsp:spPr>
        <a:xfrm rot="5400000">
          <a:off x="3367862" y="1396227"/>
          <a:ext cx="589744" cy="6055250"/>
        </a:xfrm>
        <a:prstGeom prst="round2SameRect">
          <a:avLst/>
        </a:prstGeom>
        <a:solidFill>
          <a:srgbClr val="D0D2D3">
            <a:alpha val="90000"/>
          </a:srgb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1" kern="1200" dirty="0">
              <a:solidFill>
                <a:srgbClr val="000000"/>
              </a:solidFill>
            </a:rPr>
            <a:t>Identify specially designed instruction including accommodations and/or modifications needed to access, engage in meaningful participation and make progress in the general education curriculum</a:t>
          </a:r>
        </a:p>
      </dsp:txBody>
      <dsp:txXfrm rot="-5400000">
        <a:off x="635110" y="4157769"/>
        <a:ext cx="6026461" cy="532166"/>
      </dsp:txXfrm>
    </dsp:sp>
    <dsp:sp modelId="{8C55F3B8-77B7-4859-AAEA-CBF63FBD2333}">
      <dsp:nvSpPr>
        <dsp:cNvPr id="0" name=""/>
        <dsp:cNvSpPr/>
      </dsp:nvSpPr>
      <dsp:spPr>
        <a:xfrm rot="5400000">
          <a:off x="-136094" y="5089540"/>
          <a:ext cx="907299" cy="635109"/>
        </a:xfrm>
        <a:prstGeom prst="chevron">
          <a:avLst/>
        </a:prstGeom>
        <a:solidFill>
          <a:schemeClr val="tx2">
            <a:lumMod val="50000"/>
          </a:scheme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a:t>Step 7</a:t>
          </a:r>
        </a:p>
      </dsp:txBody>
      <dsp:txXfrm rot="-5400000">
        <a:off x="2" y="5271000"/>
        <a:ext cx="635109" cy="272190"/>
      </dsp:txXfrm>
    </dsp:sp>
    <dsp:sp modelId="{F20E7395-7A11-45A0-A1E5-B2236B45B887}">
      <dsp:nvSpPr>
        <dsp:cNvPr id="0" name=""/>
        <dsp:cNvSpPr/>
      </dsp:nvSpPr>
      <dsp:spPr>
        <a:xfrm rot="5400000">
          <a:off x="3367862" y="2220692"/>
          <a:ext cx="589744" cy="6055250"/>
        </a:xfrm>
        <a:prstGeom prst="round2SameRect">
          <a:avLst/>
        </a:prstGeom>
        <a:solidFill>
          <a:srgbClr val="D0D2D3">
            <a:alpha val="90000"/>
          </a:srgbClr>
        </a:solidFill>
        <a:ln w="1905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a:solidFill>
                <a:srgbClr val="000000"/>
              </a:solidFill>
            </a:rPr>
            <a:t>Determine how the student will participate in assessment</a:t>
          </a:r>
        </a:p>
      </dsp:txBody>
      <dsp:txXfrm rot="-5400000">
        <a:off x="635110" y="4982234"/>
        <a:ext cx="6026461" cy="532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0.20797</cdr:x>
      <cdr:y>0.23364</cdr:y>
    </cdr:from>
    <cdr:to>
      <cdr:x>0.20905</cdr:x>
      <cdr:y>0.94953</cdr:y>
    </cdr:to>
    <cdr:cxnSp macro="">
      <cdr:nvCxnSpPr>
        <cdr:cNvPr id="5" name="Straight Connector 4"/>
        <cdr:cNvCxnSpPr/>
      </cdr:nvCxnSpPr>
      <cdr:spPr>
        <a:xfrm xmlns:a="http://schemas.openxmlformats.org/drawingml/2006/main" flipH="1">
          <a:off x="2451100" y="1587500"/>
          <a:ext cx="12700" cy="4864100"/>
        </a:xfrm>
        <a:prstGeom xmlns:a="http://schemas.openxmlformats.org/drawingml/2006/main" prst="line">
          <a:avLst/>
        </a:prstGeom>
        <a:ln xmlns:a="http://schemas.openxmlformats.org/drawingml/2006/main" w="15875">
          <a:solidFill>
            <a:schemeClr val="accent6">
              <a:lumMod val="7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0.05281</cdr:x>
      <cdr:y>0.54953</cdr:y>
    </cdr:from>
    <cdr:to>
      <cdr:x>0.13039</cdr:x>
      <cdr:y>0.6243</cdr:y>
    </cdr:to>
    <cdr:sp macro="" textlink="">
      <cdr:nvSpPr>
        <cdr:cNvPr id="8" name="TextBox 7"/>
        <cdr:cNvSpPr txBox="1"/>
      </cdr:nvSpPr>
      <cdr:spPr>
        <a:xfrm xmlns:a="http://schemas.openxmlformats.org/drawingml/2006/main">
          <a:off x="622345" y="3733787"/>
          <a:ext cx="914327" cy="5080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a:t>BASELINE </a:t>
          </a:r>
        </a:p>
        <a:p xmlns:a="http://schemas.openxmlformats.org/drawingml/2006/main">
          <a:r>
            <a:rPr lang="en-US" sz="1200" b="1"/>
            <a:t>Average =</a:t>
          </a:r>
          <a:r>
            <a:rPr lang="en-US" sz="1200" b="1" baseline="0"/>
            <a:t> 37%</a:t>
          </a:r>
          <a:r>
            <a:rPr lang="en-US" sz="1200" b="1"/>
            <a:t> </a:t>
          </a:r>
        </a:p>
      </cdr:txBody>
    </cdr:sp>
  </cdr:relSizeAnchor>
  <cdr:relSizeAnchor xmlns:cdr="http://schemas.openxmlformats.org/drawingml/2006/chartDrawing">
    <cdr:from>
      <cdr:x>0.13039</cdr:x>
      <cdr:y>0.31963</cdr:y>
    </cdr:from>
    <cdr:to>
      <cdr:x>1</cdr:x>
      <cdr:y>0.73645</cdr:y>
    </cdr:to>
    <cdr:cxnSp macro="">
      <cdr:nvCxnSpPr>
        <cdr:cNvPr id="6" name="Straight Arrow Connector 5"/>
        <cdr:cNvCxnSpPr/>
      </cdr:nvCxnSpPr>
      <cdr:spPr>
        <a:xfrm xmlns:a="http://schemas.openxmlformats.org/drawingml/2006/main" flipV="1">
          <a:off x="1574800" y="2171700"/>
          <a:ext cx="10248900" cy="2832100"/>
        </a:xfrm>
        <a:prstGeom xmlns:a="http://schemas.openxmlformats.org/drawingml/2006/main" prst="straightConnector1">
          <a:avLst/>
        </a:prstGeom>
        <a:ln xmlns:a="http://schemas.openxmlformats.org/drawingml/2006/main" w="285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0.12716</cdr:x>
      <cdr:y>0.71589</cdr:y>
    </cdr:from>
    <cdr:to>
      <cdr:x>0.16703</cdr:x>
      <cdr:y>0.75701</cdr:y>
    </cdr:to>
    <cdr:sp macro="" textlink="">
      <cdr:nvSpPr>
        <cdr:cNvPr id="7" name="5-Point Star 6"/>
        <cdr:cNvSpPr/>
      </cdr:nvSpPr>
      <cdr:spPr>
        <a:xfrm xmlns:a="http://schemas.openxmlformats.org/drawingml/2006/main">
          <a:off x="1498600" y="4864100"/>
          <a:ext cx="469900" cy="279400"/>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0.13685</cdr:x>
      <cdr:y>0.62442</cdr:y>
    </cdr:from>
    <cdr:to>
      <cdr:x>0.13685</cdr:x>
      <cdr:y>0.69674</cdr:y>
    </cdr:to>
    <cdr:cxnSp macro="">
      <cdr:nvCxnSpPr>
        <cdr:cNvPr id="11" name="Straight Arrow Connector 10"/>
        <cdr:cNvCxnSpPr/>
      </cdr:nvCxnSpPr>
      <cdr:spPr>
        <a:xfrm xmlns:a="http://schemas.openxmlformats.org/drawingml/2006/main">
          <a:off x="1612900" y="4242630"/>
          <a:ext cx="0" cy="491390"/>
        </a:xfrm>
        <a:prstGeom xmlns:a="http://schemas.openxmlformats.org/drawingml/2006/main" prst="straightConnector1">
          <a:avLst/>
        </a:prstGeom>
        <a:ln xmlns:a="http://schemas.openxmlformats.org/drawingml/2006/main" w="19050">
          <a:solidFill>
            <a:srgbClr val="FF00FF"/>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0.71583</cdr:x>
      <cdr:y>0.27547</cdr:y>
    </cdr:from>
    <cdr:to>
      <cdr:x>0.80819</cdr:x>
      <cdr:y>0.32592</cdr:y>
    </cdr:to>
    <cdr:sp macro="" textlink="">
      <cdr:nvSpPr>
        <cdr:cNvPr id="12" name="TextBox 13"/>
        <cdr:cNvSpPr txBox="1"/>
      </cdr:nvSpPr>
      <cdr:spPr>
        <a:xfrm xmlns:a="http://schemas.openxmlformats.org/drawingml/2006/main">
          <a:off x="8436429" y="1871661"/>
          <a:ext cx="1088571" cy="3427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dirty="0" smtClean="0">
              <a:solidFill>
                <a:srgbClr val="FF0000"/>
              </a:solidFill>
            </a:rPr>
            <a:t>Trendline</a:t>
          </a:r>
          <a:endParaRPr lang="en-US" sz="1600" b="1" dirty="0">
            <a:solidFill>
              <a:srgbClr val="FF0000"/>
            </a:solidFill>
          </a:endParaRPr>
        </a:p>
      </cdr:txBody>
    </cdr:sp>
  </cdr:relSizeAnchor>
  <cdr:relSizeAnchor xmlns:cdr="http://schemas.openxmlformats.org/drawingml/2006/chartDrawing">
    <cdr:from>
      <cdr:x>0.74892</cdr:x>
      <cdr:y>0.33271</cdr:y>
    </cdr:from>
    <cdr:to>
      <cdr:x>0.75</cdr:x>
      <cdr:y>0.38318</cdr:y>
    </cdr:to>
    <cdr:cxnSp macro="">
      <cdr:nvCxnSpPr>
        <cdr:cNvPr id="13" name="Straight Arrow Connector 12"/>
        <cdr:cNvCxnSpPr/>
      </cdr:nvCxnSpPr>
      <cdr:spPr>
        <a:xfrm xmlns:a="http://schemas.openxmlformats.org/drawingml/2006/main">
          <a:off x="8826500" y="2260600"/>
          <a:ext cx="12700" cy="342900"/>
        </a:xfrm>
        <a:prstGeom xmlns:a="http://schemas.openxmlformats.org/drawingml/2006/main" prst="straightConnector1">
          <a:avLst/>
        </a:prstGeom>
        <a:ln xmlns:a="http://schemas.openxmlformats.org/drawingml/2006/main" w="28575">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0.89039</cdr:x>
      <cdr:y>0.40492</cdr:y>
    </cdr:from>
    <cdr:to>
      <cdr:x>0.98276</cdr:x>
      <cdr:y>0.45474</cdr:y>
    </cdr:to>
    <cdr:sp macro="" textlink="">
      <cdr:nvSpPr>
        <cdr:cNvPr id="15" name="TextBox 14"/>
        <cdr:cNvSpPr txBox="1"/>
      </cdr:nvSpPr>
      <cdr:spPr>
        <a:xfrm xmlns:a="http://schemas.openxmlformats.org/drawingml/2006/main">
          <a:off x="10493829" y="2751201"/>
          <a:ext cx="1088571"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dirty="0" smtClean="0"/>
            <a:t>Goal Line</a:t>
          </a:r>
          <a:endParaRPr lang="en-US" sz="1600" b="1" dirty="0"/>
        </a:p>
      </cdr:txBody>
    </cdr:sp>
  </cdr:relSizeAnchor>
  <cdr:relSizeAnchor xmlns:cdr="http://schemas.openxmlformats.org/drawingml/2006/chartDrawing">
    <cdr:from>
      <cdr:x>0.87716</cdr:x>
      <cdr:y>0.40748</cdr:y>
    </cdr:from>
    <cdr:to>
      <cdr:x>0.87823</cdr:x>
      <cdr:y>0.46916</cdr:y>
    </cdr:to>
    <cdr:cxnSp macro="">
      <cdr:nvCxnSpPr>
        <cdr:cNvPr id="17" name="Straight Arrow Connector 16"/>
        <cdr:cNvCxnSpPr/>
      </cdr:nvCxnSpPr>
      <cdr:spPr>
        <a:xfrm xmlns:a="http://schemas.openxmlformats.org/drawingml/2006/main" flipV="1">
          <a:off x="10337800" y="2768600"/>
          <a:ext cx="12700" cy="419100"/>
        </a:xfrm>
        <a:prstGeom xmlns:a="http://schemas.openxmlformats.org/drawingml/2006/main" prst="straightConnector1">
          <a:avLst/>
        </a:prstGeom>
        <a:ln xmlns:a="http://schemas.openxmlformats.org/drawingml/2006/main" w="28575">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EEC664B4-81F1-E24F-90AF-27DC019489E9}" type="datetime1">
              <a:rPr lang="en-US" smtClean="0"/>
              <a:t>9/18/15</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EABA64B-06F0-2A40-A38F-AA9E1DC38B75}" type="slidenum">
              <a:rPr lang="en-US" smtClean="0"/>
              <a:t>‹#›</a:t>
            </a:fld>
            <a:endParaRPr lang="en-US" dirty="0"/>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DF7F1863-8423-8E48-8D02-88636C918AC7}" type="datetime1">
              <a:rPr lang="en-US" smtClean="0"/>
              <a:t>9/18/15</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3F7242FB-F25E-544B-B72F-E0B5A499AB48}" type="slidenum">
              <a:rPr lang="en-US" smtClean="0"/>
              <a:t>‹#›</a:t>
            </a:fld>
            <a:endParaRPr lang="en-US" dirty="0"/>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nichcy.org/schoolage/iep/iepcontents/present-levels%23wher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nichcy.org/schoolage/iep/iepcontents/present-levels%23where"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www.ndss.org/Global/Least%20Dangerous%20Assumption.pd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Matt Hudson – Charter School Institute requested training</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9/18/15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a:t>
            </a:fld>
            <a:endParaRPr lang="en-US" dirty="0"/>
          </a:p>
        </p:txBody>
      </p:sp>
    </p:spTree>
    <p:extLst>
      <p:ext uri="{BB962C8B-B14F-4D97-AF65-F5344CB8AC3E}">
        <p14:creationId xmlns:p14="http://schemas.microsoft.com/office/powerpoint/2010/main" val="1515650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guidance represents a data-driven process model intended to provide information for school staff as they work with families to develop Individualized Education Programs (IEPs) for students who meet eligibility criteria to receive special education services under the federal and state IDEA/ECEA disability categories, including students identified as gifted</a:t>
            </a:r>
            <a:r>
              <a:rPr lang="en-US" baseline="0" dirty="0" smtClean="0"/>
              <a:t> who also have a disability (Twice Exceptional)</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644924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ea typeface="ＭＳ Ｐゴシック" pitchFamily="34" charset="-128"/>
              </a:rPr>
              <a:t>It is important for IEP Teams to understand the academic content standards for several reasons.  First, the standards provide a common language for everyone on the IEP team.  This will be essential to increase collaboration and facilitate communication between the student’s family, teachers and related service providers.</a:t>
            </a:r>
          </a:p>
          <a:p>
            <a:endParaRPr lang="en-US" dirty="0" smtClean="0">
              <a:latin typeface="Arial" charset="0"/>
              <a:ea typeface="ＭＳ Ｐゴシック" pitchFamily="34" charset="-128"/>
            </a:endParaRPr>
          </a:p>
          <a:p>
            <a:r>
              <a:rPr lang="en-US" dirty="0" smtClean="0">
                <a:latin typeface="Arial" charset="0"/>
                <a:ea typeface="ＭＳ Ｐゴシック" pitchFamily="34" charset="-128"/>
              </a:rPr>
              <a:t>When academic content is firmly established through the standards, the IEP team is better able to designate what specialized instruction, individualized supports and related services the student will need to have greater access to and to make progress in that curriculum. The standards also articulate the expected outcomes for students at each grade level.  This will help IEP teams identify the gap between the student’s present levels of academic achievement and those grade-level standards in order to focus standards-based IEP goals on the standards that are most essential to that student’s progress. </a:t>
            </a:r>
          </a:p>
          <a:p>
            <a:endParaRPr lang="en-US" dirty="0" smtClean="0"/>
          </a:p>
          <a:p>
            <a:r>
              <a:rPr lang="en-US" dirty="0" smtClean="0"/>
              <a:t>Naturally, students cannot demonstrate</a:t>
            </a:r>
            <a:r>
              <a:rPr lang="en-US" baseline="0" dirty="0" smtClean="0"/>
              <a:t> what they know and can do well, if their instruction is not aligned with the state’s adopted instructional standards.  The Colorado Academic Standards and the Extended Evidence Outcomes for students who meet participation requirements as a student with a significant cognitive disability, serve as the foundation for the new generation of state assessments.  So it stands to reason that consideration of the student’s enrolled grade-level standards is the FIRST step in the process.  </a:t>
            </a:r>
          </a:p>
          <a:p>
            <a:endParaRPr lang="en-US" baseline="0" dirty="0" smtClean="0"/>
          </a:p>
          <a:p>
            <a:r>
              <a:rPr lang="en-US" baseline="0" dirty="0" smtClean="0"/>
              <a:t>And here is where we may perhaps meet some cognitive resistance among some educators.  It is commonly said, “Well, James or Sally, can’t possibly do grade-level work---they are not able to read grade-level material.”   A statement such as this indicates that often a student’s cognitive functioning is equated with the student’s reading level. We all know there are many factors that may play into the student’s ability to think and reason.  However, unless the student’s IEP team has examined a body of evidence to determine that the student will receive instruction on alternate academic achievement standards, then all students are to receive instruction on grade-level content.  If they don’t meet the criteria, then they are considered to have cognitive and adaptive functioning that is within normal limits.  Therefore, they are able to think about grade-level content; and students with a disability can receive curricular adaptations and accommodations to allow access to and engagement with that grade level content.</a:t>
            </a:r>
          </a:p>
          <a:p>
            <a:endParaRPr lang="en-US" baseline="0" dirty="0" smtClean="0"/>
          </a:p>
          <a:p>
            <a:r>
              <a:rPr lang="en-US" baseline="0" dirty="0" smtClean="0"/>
              <a:t>We have some tools that will be helpful for teachers….the titles here are linked to the webpages.  I’m sure you’re familiar with the CAS/EEO templates and the Sortable Standards, but I am pleased to let you know the new Standards Side-by-Side Reference Tool is now ready and posted.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897401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Rebecca</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9/18/15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dirty="0"/>
          </a:p>
        </p:txBody>
      </p:sp>
    </p:spTree>
    <p:extLst>
      <p:ext uri="{BB962C8B-B14F-4D97-AF65-F5344CB8AC3E}">
        <p14:creationId xmlns:p14="http://schemas.microsoft.com/office/powerpoint/2010/main" val="1882412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563"/>
            <a:r>
              <a:rPr lang="en-US" b="0" i="0" dirty="0" smtClean="0"/>
              <a:t>In </a:t>
            </a:r>
            <a:r>
              <a:rPr lang="en-US" b="0" i="0" dirty="0"/>
              <a:t>order to make data-driven decisions, the next step of the standards-aligned process is to consider presented factual information about the student’s academic and functional performance in relation to the expectations of the enrolled grade level standard</a:t>
            </a:r>
            <a:r>
              <a:rPr lang="en-US" b="0" i="0" dirty="0" smtClean="0"/>
              <a:t>.</a:t>
            </a:r>
          </a:p>
          <a:p>
            <a:pPr defTabSz="466563"/>
            <a:endParaRPr lang="en-US" b="0" i="0" dirty="0" smtClean="0"/>
          </a:p>
          <a:p>
            <a:pPr defTabSz="466563"/>
            <a:r>
              <a:rPr lang="en-US" b="0" i="0" dirty="0" smtClean="0"/>
              <a:t>In reviewing the standards, a team looks at</a:t>
            </a:r>
            <a:r>
              <a:rPr lang="en-US" b="0" i="0" baseline="0" dirty="0" smtClean="0"/>
              <a:t> the skills a student requires for success with the standards.  It is about gathering evidence to determine the student’s strengths in relation to the standards and  the gap  they may have to master the standards. </a:t>
            </a:r>
          </a:p>
          <a:p>
            <a:pPr defTabSz="466563"/>
            <a:endParaRPr lang="en-US" b="0" i="0" baseline="0" dirty="0" smtClean="0"/>
          </a:p>
          <a:p>
            <a:pPr defTabSz="466563"/>
            <a:r>
              <a:rPr lang="en-US" b="0" i="0" baseline="0" dirty="0" smtClean="0"/>
              <a:t>It is  collecting and reviewing data from multiple sources; classroom assessments; diagnostic assessments; state summative assessments; benchmark assessments; district interim assessment and identifying strengths and needs as they relate to the standards. </a:t>
            </a:r>
            <a:endParaRPr lang="en-US" b="0" i="0" dirty="0" smtClean="0"/>
          </a:p>
          <a:p>
            <a:pPr defTabSz="466563"/>
            <a:endParaRPr lang="en-US" b="0" i="0" dirty="0" smtClean="0"/>
          </a:p>
          <a:p>
            <a:pPr defTabSz="466563"/>
            <a:endParaRPr lang="en-US" b="0" i="0" dirty="0"/>
          </a:p>
          <a:p>
            <a:endParaRPr lang="en-US" b="0" i="0"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444927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 levels” statement is intended to comprehensively describe a child’s abilities, performance, strengths, and needs. It is based on, and arises out of, all the information and data previously collected and known about the child, most especially the full and individual evaluation of the child that must be conducted in accordance with IDEA’s evaluation/eligibility provisions of §§300.301 through 300.311. A well-written present level will </a:t>
            </a:r>
            <a:r>
              <a:rPr lang="en-US" dirty="0" smtClean="0"/>
              <a:t>describe:</a:t>
            </a:r>
            <a:r>
              <a:rPr lang="en-US" baseline="0" dirty="0" smtClean="0"/>
              <a:t> </a:t>
            </a:r>
            <a:r>
              <a:rPr lang="en-US" dirty="0" smtClean="0"/>
              <a:t>the </a:t>
            </a:r>
            <a:r>
              <a:rPr lang="en-US" dirty="0"/>
              <a:t>child’s strengths and </a:t>
            </a:r>
            <a:r>
              <a:rPr lang="en-US" dirty="0" smtClean="0"/>
              <a:t>weaknesses,</a:t>
            </a:r>
            <a:r>
              <a:rPr lang="en-US" baseline="0" dirty="0" smtClean="0"/>
              <a:t> </a:t>
            </a:r>
            <a:r>
              <a:rPr lang="en-US" dirty="0" smtClean="0"/>
              <a:t>what </a:t>
            </a:r>
            <a:r>
              <a:rPr lang="en-US" dirty="0"/>
              <a:t>helps the child </a:t>
            </a:r>
            <a:r>
              <a:rPr lang="en-US" dirty="0" smtClean="0"/>
              <a:t>learn,</a:t>
            </a:r>
            <a:r>
              <a:rPr lang="en-US" baseline="0" dirty="0" smtClean="0"/>
              <a:t> </a:t>
            </a:r>
            <a:r>
              <a:rPr lang="en-US" dirty="0" smtClean="0"/>
              <a:t>what </a:t>
            </a:r>
            <a:r>
              <a:rPr lang="en-US" dirty="0"/>
              <a:t>limits or interferes with the child’s </a:t>
            </a:r>
            <a:r>
              <a:rPr lang="en-US" dirty="0" smtClean="0"/>
              <a:t>learning,</a:t>
            </a:r>
            <a:r>
              <a:rPr lang="en-US" baseline="0" dirty="0" smtClean="0"/>
              <a:t> </a:t>
            </a:r>
            <a:r>
              <a:rPr lang="en-US" dirty="0" smtClean="0"/>
              <a:t>objective </a:t>
            </a:r>
            <a:r>
              <a:rPr lang="en-US" dirty="0"/>
              <a:t>data from current evaluations of the child, </a:t>
            </a:r>
            <a:r>
              <a:rPr lang="en-US" dirty="0" smtClean="0"/>
              <a:t>and</a:t>
            </a:r>
            <a:r>
              <a:rPr lang="en-US" baseline="0" dirty="0" smtClean="0"/>
              <a:t> </a:t>
            </a:r>
            <a:r>
              <a:rPr lang="en-US" dirty="0" smtClean="0"/>
              <a:t>how </a:t>
            </a:r>
            <a:r>
              <a:rPr lang="en-US" dirty="0"/>
              <a:t>the child’s disability affects his or her ability to be involved and progress in the general curriculum</a:t>
            </a:r>
            <a:r>
              <a:rPr lang="en-US" dirty="0" smtClean="0"/>
              <a:t>.</a:t>
            </a:r>
          </a:p>
          <a:p>
            <a:endParaRPr lang="en-US" dirty="0" smtClean="0"/>
          </a:p>
          <a:p>
            <a:r>
              <a:rPr lang="en-US" dirty="0" smtClean="0">
                <a:latin typeface="Arial" charset="0"/>
                <a:ea typeface="ＭＳ Ｐゴシック" pitchFamily="34" charset="-128"/>
                <a:cs typeface="Arial" charset="0"/>
              </a:rPr>
              <a:t>Present level statements such as, “Johnny is making progress.”  or “Susie is a very out-going child.” are</a:t>
            </a:r>
            <a:r>
              <a:rPr lang="en-US" baseline="0" dirty="0" smtClean="0">
                <a:latin typeface="Arial" charset="0"/>
                <a:ea typeface="ＭＳ Ｐゴシック" pitchFamily="34" charset="-128"/>
                <a:cs typeface="Arial" charset="0"/>
              </a:rPr>
              <a:t> not based upon data.  Collecting data to document the student’s performance of skills related to an area of need, can highlight a student’s strengths and clarify how the student’s disability is impacting the child’s ability to perform that skill .</a:t>
            </a:r>
          </a:p>
          <a:p>
            <a:endParaRPr lang="en-US" baseline="0" dirty="0" smtClean="0">
              <a:latin typeface="Arial" charset="0"/>
              <a:ea typeface="ＭＳ Ｐゴシック" pitchFamily="34" charset="-128"/>
              <a:cs typeface="Arial" charset="0"/>
            </a:endParaRPr>
          </a:p>
          <a:p>
            <a:r>
              <a:rPr lang="en-US" baseline="0" dirty="0" smtClean="0">
                <a:latin typeface="Arial" charset="0"/>
                <a:ea typeface="ＭＳ Ｐゴシック" pitchFamily="34" charset="-128"/>
                <a:cs typeface="Arial" charset="0"/>
              </a:rPr>
              <a:t>Once the student’s current levels are pinpointed and compared to grade-level standards, a reasonable progression of skills related to the desired target behavior can be identified.</a:t>
            </a:r>
          </a:p>
          <a:p>
            <a:endParaRPr lang="en-US" dirty="0"/>
          </a:p>
          <a:p>
            <a:endParaRPr lang="en-US" b="1" dirty="0" smtClean="0"/>
          </a:p>
          <a:p>
            <a:r>
              <a:rPr lang="en-US" b="1" dirty="0" smtClean="0"/>
              <a:t>The data provides the professionals with the knowledge of where to begin with the standards and the learning progressions</a:t>
            </a:r>
            <a:r>
              <a:rPr lang="en-US" b="1" baseline="0" dirty="0" smtClean="0"/>
              <a:t>.  It focuses on alignment with  what all students are expected to know and do.  It identifies the skills and knowledge the student has already attained relative to grade-level standards.  Thus, the PLAAFP  is a synthesis of the data in relation to the standards and is used to decide what standards the student has achieved and what standards remain to be accomplished.  </a:t>
            </a:r>
            <a:endParaRPr lang="en-US" b="1" dirty="0" smtClean="0"/>
          </a:p>
          <a:p>
            <a:endParaRPr lang="en-US" b="1" dirty="0" smtClean="0"/>
          </a:p>
          <a:p>
            <a:r>
              <a:rPr lang="en-US" b="1" dirty="0" smtClean="0"/>
              <a:t>A </a:t>
            </a:r>
            <a:r>
              <a:rPr lang="en-US" b="1" dirty="0"/>
              <a:t>fully developed, well-written “present levels” is the foundation upon which the rest of the IEP can be developed to specify appropriate goals, services, supports, accommodations, and placement for the child.</a:t>
            </a:r>
            <a:endParaRPr lang="en-US" dirty="0"/>
          </a:p>
          <a:p>
            <a:r>
              <a:rPr lang="en-US" u="sng" dirty="0">
                <a:hlinkClick r:id="rId3"/>
              </a:rPr>
              <a:t>http://nichcy.org/schoolage/iep/iepcontents/present-levels#where</a:t>
            </a:r>
            <a:endParaRPr lang="en-US" dirty="0"/>
          </a:p>
          <a:p>
            <a:r>
              <a:rPr lang="en-US" dirty="0"/>
              <a:t>Retrieved 9/16/14</a:t>
            </a:r>
          </a:p>
          <a:p>
            <a:r>
              <a:rPr lang="en-US" dirty="0"/>
              <a:t/>
            </a:r>
            <a:br>
              <a:rPr lang="en-US" dirty="0"/>
            </a:b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519512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“present levels” statement is intended to comprehensively describe a child’s abilities, performance, strengths, and needs. It is based on, and arises out of, all the information and data previously collected and known about the child, most especially the full and individual evaluation of the child that must be conducted in accordance with IDEA’s evaluation/eligibility provisions of §§300.301 through 300.311. A well-written present level will </a:t>
            </a:r>
            <a:r>
              <a:rPr lang="en-US" dirty="0" smtClean="0"/>
              <a:t>describe:</a:t>
            </a:r>
            <a:r>
              <a:rPr lang="en-US" baseline="0" dirty="0" smtClean="0"/>
              <a:t> </a:t>
            </a:r>
            <a:r>
              <a:rPr lang="en-US" dirty="0" smtClean="0"/>
              <a:t>the </a:t>
            </a:r>
            <a:r>
              <a:rPr lang="en-US" dirty="0"/>
              <a:t>child’s strengths and </a:t>
            </a:r>
            <a:r>
              <a:rPr lang="en-US" dirty="0" smtClean="0"/>
              <a:t>weaknesses,</a:t>
            </a:r>
            <a:r>
              <a:rPr lang="en-US" baseline="0" dirty="0" smtClean="0"/>
              <a:t> </a:t>
            </a:r>
            <a:r>
              <a:rPr lang="en-US" dirty="0" smtClean="0"/>
              <a:t>what </a:t>
            </a:r>
            <a:r>
              <a:rPr lang="en-US" dirty="0"/>
              <a:t>helps the child </a:t>
            </a:r>
            <a:r>
              <a:rPr lang="en-US" dirty="0" smtClean="0"/>
              <a:t>learn,</a:t>
            </a:r>
            <a:r>
              <a:rPr lang="en-US" baseline="0" dirty="0" smtClean="0"/>
              <a:t> </a:t>
            </a:r>
            <a:r>
              <a:rPr lang="en-US" dirty="0" smtClean="0"/>
              <a:t>what </a:t>
            </a:r>
            <a:r>
              <a:rPr lang="en-US" dirty="0"/>
              <a:t>limits or interferes with the child’s </a:t>
            </a:r>
            <a:r>
              <a:rPr lang="en-US" dirty="0" smtClean="0"/>
              <a:t>learning,</a:t>
            </a:r>
            <a:r>
              <a:rPr lang="en-US" baseline="0" dirty="0" smtClean="0"/>
              <a:t> </a:t>
            </a:r>
            <a:r>
              <a:rPr lang="en-US" dirty="0" smtClean="0"/>
              <a:t>objective </a:t>
            </a:r>
            <a:r>
              <a:rPr lang="en-US" dirty="0"/>
              <a:t>data from current evaluations of the child, </a:t>
            </a:r>
            <a:r>
              <a:rPr lang="en-US" dirty="0" smtClean="0"/>
              <a:t>and</a:t>
            </a:r>
            <a:r>
              <a:rPr lang="en-US" baseline="0" dirty="0" smtClean="0"/>
              <a:t> </a:t>
            </a:r>
            <a:r>
              <a:rPr lang="en-US" dirty="0" smtClean="0"/>
              <a:t>how </a:t>
            </a:r>
            <a:r>
              <a:rPr lang="en-US" dirty="0"/>
              <a:t>the child’s disability affects his or her ability to be involved and progress in the general curriculum</a:t>
            </a:r>
            <a:r>
              <a:rPr lang="en-US" dirty="0" smtClean="0"/>
              <a:t>.  You may hear this referred</a:t>
            </a:r>
            <a:r>
              <a:rPr lang="en-US" baseline="0" dirty="0" smtClean="0"/>
              <a:t> to as “triangulate the data” or “the golden thread”…..just remember that the data has to fit and the goals have to match.</a:t>
            </a:r>
            <a:endParaRPr lang="en-US" dirty="0" smtClean="0"/>
          </a:p>
          <a:p>
            <a:endParaRPr lang="en-US" dirty="0" smtClean="0"/>
          </a:p>
          <a:p>
            <a:r>
              <a:rPr lang="en-US" dirty="0" smtClean="0">
                <a:latin typeface="Arial" charset="0"/>
                <a:ea typeface="ＭＳ Ｐゴシック" pitchFamily="34" charset="-128"/>
                <a:cs typeface="Arial" charset="0"/>
              </a:rPr>
              <a:t>Present level statements such as, “Johnny is making progress.”  or “Susie is a very out-going child.” are</a:t>
            </a:r>
            <a:r>
              <a:rPr lang="en-US" baseline="0" dirty="0" smtClean="0">
                <a:latin typeface="Arial" charset="0"/>
                <a:ea typeface="ＭＳ Ｐゴシック" pitchFamily="34" charset="-128"/>
                <a:cs typeface="Arial" charset="0"/>
              </a:rPr>
              <a:t> not based upon data.  Collecting data to document the student’s performance of skills related to an area of need, can highlight a student’s strengths and clarify how the student’s disability is impacting the child’s ability to perform that skill .</a:t>
            </a:r>
          </a:p>
          <a:p>
            <a:endParaRPr lang="en-US" baseline="0" dirty="0" smtClean="0">
              <a:latin typeface="Arial" charset="0"/>
              <a:ea typeface="ＭＳ Ｐゴシック" pitchFamily="34" charset="-128"/>
              <a:cs typeface="Arial" charset="0"/>
            </a:endParaRPr>
          </a:p>
          <a:p>
            <a:r>
              <a:rPr lang="en-US" baseline="0" dirty="0" smtClean="0">
                <a:latin typeface="Arial" charset="0"/>
                <a:ea typeface="ＭＳ Ｐゴシック" pitchFamily="34" charset="-128"/>
                <a:cs typeface="Arial" charset="0"/>
              </a:rPr>
              <a:t>Once the student’s current levels are pinpointed and compared to grade-level standards, a reasonable progression of skills related to the desired target behavior can be identified.</a:t>
            </a:r>
          </a:p>
          <a:p>
            <a:endParaRPr lang="en-US" dirty="0"/>
          </a:p>
          <a:p>
            <a:endParaRPr lang="en-US" b="1" dirty="0" smtClean="0"/>
          </a:p>
          <a:p>
            <a:r>
              <a:rPr lang="en-US" b="1" dirty="0" smtClean="0"/>
              <a:t>The data provides the professionals with the knowledge of where to begin with the standards and the learning progressions</a:t>
            </a:r>
            <a:r>
              <a:rPr lang="en-US" b="1" baseline="0" dirty="0" smtClean="0"/>
              <a:t>.  It focuses on alignment with  what all students are expected to know and do.  It identifies the skills and knowledge the student has already attained relative to grade-level standards.  Thus, the PLAAFP  is a synthesis of the data in relation to the standards and is used to decide what standards the student has achieved and what standards remain to be accomplished.  </a:t>
            </a:r>
            <a:endParaRPr lang="en-US" b="1" dirty="0" smtClean="0"/>
          </a:p>
          <a:p>
            <a:endParaRPr lang="en-US" b="1" dirty="0" smtClean="0"/>
          </a:p>
          <a:p>
            <a:r>
              <a:rPr lang="en-US" b="1" dirty="0" smtClean="0"/>
              <a:t>A </a:t>
            </a:r>
            <a:r>
              <a:rPr lang="en-US" b="1" dirty="0"/>
              <a:t>fully developed, well-written “present levels” is the foundation upon which the rest of the IEP can be developed to specify appropriate goals, services, supports, accommodations, and placement for the child.</a:t>
            </a:r>
            <a:endParaRPr lang="en-US" dirty="0"/>
          </a:p>
          <a:p>
            <a:r>
              <a:rPr lang="en-US" u="sng" dirty="0">
                <a:hlinkClick r:id="rId3"/>
              </a:rPr>
              <a:t>http://nichcy.org/schoolage/iep/iepcontents/present-levels#where</a:t>
            </a:r>
            <a:endParaRPr lang="en-US" dirty="0"/>
          </a:p>
          <a:p>
            <a:r>
              <a:rPr lang="en-US" dirty="0"/>
              <a:t>Retrieved 9/16/14</a:t>
            </a:r>
          </a:p>
          <a:p>
            <a:r>
              <a:rPr lang="en-US" dirty="0"/>
              <a:t/>
            </a:r>
            <a:br>
              <a:rPr lang="en-US" dirty="0"/>
            </a:b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519512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standards-aligned IEP considers the student’s </a:t>
            </a:r>
            <a:r>
              <a:rPr lang="en-US" i="1" dirty="0"/>
              <a:t>unique areas of need</a:t>
            </a:r>
            <a:r>
              <a:rPr lang="en-US" dirty="0"/>
              <a:t> identified by evaluation data.  Academic and/or functional goals, including those related to behavior / executive </a:t>
            </a:r>
            <a:r>
              <a:rPr lang="en-US" dirty="0" smtClean="0"/>
              <a:t>function.  These unique areas of need </a:t>
            </a:r>
            <a:r>
              <a:rPr lang="en-US" dirty="0"/>
              <a:t>are then specifically addressed through specialized instruction, related and instructional services, or other supplementary aids and services</a:t>
            </a:r>
            <a:r>
              <a:rPr lang="en-US" dirty="0" smtClean="0"/>
              <a:t>.</a:t>
            </a:r>
          </a:p>
          <a:p>
            <a:endParaRPr lang="en-US" dirty="0"/>
          </a:p>
          <a:p>
            <a:pPr defTabSz="466563"/>
            <a:r>
              <a:rPr lang="en-US" dirty="0"/>
              <a:t>Once the </a:t>
            </a:r>
            <a:r>
              <a:rPr lang="en-US" dirty="0" smtClean="0"/>
              <a:t>academic achievement standard </a:t>
            </a:r>
            <a:r>
              <a:rPr lang="en-US" dirty="0"/>
              <a:t>for instruction </a:t>
            </a:r>
            <a:r>
              <a:rPr lang="en-US" dirty="0" smtClean="0"/>
              <a:t>has </a:t>
            </a:r>
            <a:r>
              <a:rPr lang="en-US" dirty="0"/>
              <a:t>been determined, annual goals can then be developed to close the gap between skills the student currently has to skills required in the grade-level or alternate standard.    Standards-aligned IEPs are not intended to define every educational goal for a student, and they are also not meant to eliminate any functional training students require. (</a:t>
            </a:r>
            <a:r>
              <a:rPr lang="en-US" u="sng" dirty="0"/>
              <a:t>Special Educators Look to Tie IEPs to Common Core</a:t>
            </a:r>
            <a:r>
              <a:rPr lang="en-US" dirty="0"/>
              <a:t>, Education Week, Published online December 27, 2010; Updated March 23, 2012; Retrieved May 14, 2014). </a:t>
            </a:r>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75097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Monitoring a student’s progress assists a teacher or a service provider or a family member in making ongoing instructional decisions about the strategies and interventions being used.  It also provides summative evidence that enables the IEP Team to determine whether the student has achieved his or her stated annual goals including the overall growth gained. </a:t>
            </a:r>
            <a:endParaRPr lang="en-US" dirty="0" smtClean="0"/>
          </a:p>
          <a:p>
            <a:endParaRPr lang="en-US" dirty="0" smtClean="0"/>
          </a:p>
          <a:p>
            <a:r>
              <a:rPr lang="en-US" dirty="0" smtClean="0"/>
              <a:t>Decision</a:t>
            </a:r>
            <a:r>
              <a:rPr lang="en-US" baseline="0" dirty="0" smtClean="0"/>
              <a:t> making rules have been included in the guidance document.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712358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Accommodations</a:t>
            </a:r>
            <a:endParaRPr lang="en-US" dirty="0"/>
          </a:p>
          <a:p>
            <a:r>
              <a:rPr lang="en-US" dirty="0"/>
              <a:t>Accommodations are adaptations made to the instructional and assessment environment that have been made in order for the student with a disability to more fully show what he or she knows and can do. Based upon each child’s unique needs, the use of an accommodation is intended to allow the student to fully access daily instruction and various assessments by reducing the impact of the disability upon the child’s ability to perform academic and functional tasks.  </a:t>
            </a:r>
            <a:r>
              <a:rPr lang="en-US" b="1" dirty="0"/>
              <a:t>Accommodations do not substantially change the performance expectation</a:t>
            </a:r>
            <a:r>
              <a:rPr lang="en-US" dirty="0"/>
              <a:t>; however, classroom accommodations and assessment accommodations may be integrated as the information is presented; as the student’s response is given; as the location or conditions of the setting are arranged or how the time is allotted to complete tasks.</a:t>
            </a:r>
          </a:p>
          <a:p>
            <a:r>
              <a:rPr lang="en-US" b="1" dirty="0"/>
              <a:t>Modifications</a:t>
            </a:r>
            <a:endParaRPr lang="en-US" dirty="0"/>
          </a:p>
          <a:p>
            <a:r>
              <a:rPr lang="en-US" dirty="0"/>
              <a:t>Students with a significant cognitive disability who meet participation requirements to receive instruction based on alternate academic achievement standards (CAS/Extended Evidence Outcomes EEOs) and participate in alternate assessment (CoAlt Reading/Writing/Communicating, Mathematics, Science and Social Studies) may need accommodations in materials for presentation, response, setting or timing, as well as curricular changes in instructional materials.  Accessible materials allow the student to engage with enrolled grade-level topics, but which are modified for content, complexity and rigor.  Students who meet participation guidelines to receive instruction on alternate academic achievement standards use accommodations, modified materials and participate in state alternate assessments.   Classroom and interim assessments are also to be modified according to alternate standards that align with the student’s instruction.</a:t>
            </a:r>
            <a:r>
              <a:rPr lang="en-US" b="1" dirty="0"/>
              <a:t> Modifications change the depth of what the student is expected to learn and the academic achievement standard by which the student is evaluated.</a:t>
            </a:r>
            <a:endParaRPr lang="en-US" dirty="0"/>
          </a:p>
          <a:p>
            <a:r>
              <a:rPr lang="en-US" b="1" dirty="0"/>
              <a:t>Supplementary Aids and Services</a:t>
            </a:r>
            <a:endParaRPr lang="en-US" dirty="0"/>
          </a:p>
          <a:p>
            <a:r>
              <a:rPr lang="en-US" dirty="0"/>
              <a:t>Supplementary aids and services can be accommodations and modifications to the curriculum under study or the manner in which that content is presented or a child’s progress is measured.  Supplementary aids and services can also include:  direct services and support to the child and support and training for the staff who work with that child.  National Dissemination Center for Children with Disabilities  www.nichcy.org</a:t>
            </a:r>
          </a:p>
          <a:p>
            <a:pPr lvl="1"/>
            <a:r>
              <a:rPr lang="en-US" dirty="0"/>
              <a:t> </a:t>
            </a:r>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012759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Joy Zabala from CAST describes</a:t>
            </a:r>
            <a:r>
              <a:rPr lang="en-US" baseline="0" dirty="0" smtClean="0"/>
              <a:t> SDI as instruction the student NEEDS in order to be successful, but that is not provided elsewhere or at any other time in this student’s grade level.  SDI is intended to ACCELERATE instruction to narrow the achievement gap.</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90592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CDE’s Strategic Goals….while all are incorporated in today’s session, the focus will be on #3, Meet or exceed standards, as we talk about improving</a:t>
            </a:r>
            <a:r>
              <a:rPr lang="en-US" baseline="0" dirty="0" smtClean="0"/>
              <a:t> student outcomes by writing standards-aligned IEPs for students with a disability who receive special education services.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9/18/15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a:t>
            </a:fld>
            <a:endParaRPr lang="en-US" dirty="0"/>
          </a:p>
        </p:txBody>
      </p:sp>
    </p:spTree>
    <p:extLst>
      <p:ext uri="{BB962C8B-B14F-4D97-AF65-F5344CB8AC3E}">
        <p14:creationId xmlns:p14="http://schemas.microsoft.com/office/powerpoint/2010/main" val="1661777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892556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210850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 *Article:  </a:t>
            </a:r>
            <a:r>
              <a:rPr lang="en-US" sz="1200" i="1" dirty="0" smtClean="0">
                <a:hlinkClick r:id="rId3"/>
              </a:rPr>
              <a:t>The Least Dangerous Assumption </a:t>
            </a:r>
            <a:r>
              <a:rPr lang="en-US" sz="1200" dirty="0" smtClean="0"/>
              <a:t>– Jorgensen</a:t>
            </a:r>
          </a:p>
          <a:p>
            <a:pPr marL="3429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smtClean="0"/>
              <a:t>High expectations, achievable goals, student respect for academics</a:t>
            </a:r>
          </a:p>
          <a:p>
            <a:pPr marL="285750" indent="-285750">
              <a:buFont typeface="Arial" panose="020B0604020202020204" pitchFamily="34" charset="0"/>
              <a:buChar char="•"/>
            </a:pPr>
            <a:r>
              <a:rPr lang="en-US" sz="2400" dirty="0" smtClean="0"/>
              <a:t>“Efficacy”  means an ability to produce a desired result</a:t>
            </a:r>
          </a:p>
          <a:p>
            <a:pPr marL="742950" lvl="1" indent="-285750">
              <a:buFont typeface="Arial" panose="020B0604020202020204" pitchFamily="34" charset="0"/>
              <a:buChar char="•"/>
            </a:pPr>
            <a:r>
              <a:rPr lang="en-US" sz="2400" dirty="0" smtClean="0"/>
              <a:t>Teachers believe and create  a culture of academic optimism, positive efficacy collectively amongst staff leads to change</a:t>
            </a:r>
          </a:p>
          <a:p>
            <a:pPr marL="742950" lvl="1" indent="-285750">
              <a:buFont typeface="Arial" panose="020B0604020202020204" pitchFamily="34" charset="0"/>
              <a:buChar char="•"/>
            </a:pPr>
            <a:r>
              <a:rPr lang="en-US" sz="2400" dirty="0" smtClean="0"/>
              <a:t>All stakeholders cooperate to improve learning, trust leads to cooperative learning and supports risk taking</a:t>
            </a:r>
            <a:endParaRPr lang="en-US" dirty="0" smtClean="0"/>
          </a:p>
          <a:p>
            <a:r>
              <a:rPr lang="en-US" sz="1400" dirty="0" smtClean="0"/>
              <a:t>              </a:t>
            </a:r>
            <a:endParaRPr lang="en-US" sz="1200" b="1" dirty="0" smtClean="0">
              <a:solidFill>
                <a:schemeClr val="accent6"/>
              </a:solidFill>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9/18/15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24</a:t>
            </a:fld>
            <a:endParaRPr lang="en-US" dirty="0"/>
          </a:p>
        </p:txBody>
      </p:sp>
    </p:spTree>
    <p:extLst>
      <p:ext uri="{BB962C8B-B14F-4D97-AF65-F5344CB8AC3E}">
        <p14:creationId xmlns:p14="http://schemas.microsoft.com/office/powerpoint/2010/main" val="38420374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Framework for Closing the Attitude Gap:</a:t>
            </a:r>
          </a:p>
          <a:p>
            <a:pPr marL="228600" indent="-228600">
              <a:buAutoNum type="arabicPeriod"/>
            </a:pPr>
            <a:r>
              <a:rPr lang="en-US" dirty="0" smtClean="0"/>
              <a:t>Environment for Learning</a:t>
            </a:r>
          </a:p>
          <a:p>
            <a:pPr marL="228600" indent="-228600">
              <a:buAutoNum type="arabicPeriod"/>
            </a:pPr>
            <a:r>
              <a:rPr lang="en-US" dirty="0" smtClean="0"/>
              <a:t>  Attitude toward Students</a:t>
            </a:r>
          </a:p>
          <a:p>
            <a:pPr marL="228600" indent="-228600">
              <a:buAutoNum type="arabicPeriod"/>
            </a:pPr>
            <a:r>
              <a:rPr lang="en-US" dirty="0" smtClean="0"/>
              <a:t>  Relationship with Students</a:t>
            </a:r>
          </a:p>
          <a:p>
            <a:pPr marL="228600" indent="-228600">
              <a:buAutoNum type="arabicPeriod"/>
            </a:pPr>
            <a:r>
              <a:rPr lang="en-US" dirty="0" smtClean="0"/>
              <a:t>  Compassion for Students</a:t>
            </a:r>
          </a:p>
          <a:p>
            <a:pPr marL="228600" indent="-228600">
              <a:buAutoNum type="arabicPeriod"/>
            </a:pPr>
            <a:r>
              <a:rPr lang="en-US" dirty="0" smtClean="0"/>
              <a:t>  Relevance in Instruction</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03295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Instances in which the instruction situation requires things of the student that he or she can do without some level of change to the environment or curriculum. Based on their strengths, preferences, and interests. </a:t>
            </a:r>
          </a:p>
          <a:p>
            <a:endParaRPr lang="en-US" dirty="0" smtClean="0"/>
          </a:p>
          <a:p>
            <a:r>
              <a:rPr lang="en-US" dirty="0" smtClean="0"/>
              <a:t>Requires thorough evaluation</a:t>
            </a:r>
            <a:r>
              <a:rPr lang="en-US" baseline="0" dirty="0" smtClean="0"/>
              <a:t> and assessment data in the PLAAFP to identify bridges. These are the items that the student has that will help them reach academic or behavioral success.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9/18/15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dirty="0"/>
          </a:p>
        </p:txBody>
      </p:sp>
    </p:spTree>
    <p:extLst>
      <p:ext uri="{BB962C8B-B14F-4D97-AF65-F5344CB8AC3E}">
        <p14:creationId xmlns:p14="http://schemas.microsoft.com/office/powerpoint/2010/main" val="341511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a:r>
              <a:rPr lang="en-US" sz="1200" dirty="0" smtClean="0">
                <a:solidFill>
                  <a:srgbClr val="5C6670"/>
                </a:solidFill>
              </a:rPr>
              <a:t>Examples: </a:t>
            </a:r>
          </a:p>
          <a:p>
            <a:pPr marL="45720"/>
            <a:r>
              <a:rPr lang="en-US" sz="1200" dirty="0" smtClean="0">
                <a:solidFill>
                  <a:srgbClr val="5C6670"/>
                </a:solidFill>
              </a:rPr>
              <a:t>-</a:t>
            </a:r>
            <a:r>
              <a:rPr lang="en-US" sz="1200" i="1" dirty="0" smtClean="0">
                <a:solidFill>
                  <a:srgbClr val="5C6670"/>
                </a:solidFill>
              </a:rPr>
              <a:t>Student reads text below grade  </a:t>
            </a:r>
          </a:p>
          <a:p>
            <a:pPr marL="45720"/>
            <a:r>
              <a:rPr lang="en-US" sz="1200" i="1" dirty="0" smtClean="0">
                <a:solidFill>
                  <a:srgbClr val="5C6670"/>
                </a:solidFill>
              </a:rPr>
              <a:t>   level, </a:t>
            </a:r>
          </a:p>
          <a:p>
            <a:r>
              <a:rPr lang="en-US" sz="1200" i="1" dirty="0" smtClean="0">
                <a:solidFill>
                  <a:srgbClr val="5C6670"/>
                </a:solidFill>
              </a:rPr>
              <a:t>- Numeracy skills significantly below grade level</a:t>
            </a:r>
          </a:p>
          <a:p>
            <a:r>
              <a:rPr lang="en-US" sz="1200" i="1" dirty="0" smtClean="0">
                <a:solidFill>
                  <a:srgbClr val="5C6670"/>
                </a:solidFill>
              </a:rPr>
              <a:t>- Has difficulty with abstract concepts and vocabulary</a:t>
            </a:r>
          </a:p>
          <a:p>
            <a:r>
              <a:rPr lang="en-US" sz="1200" dirty="0" smtClean="0">
                <a:solidFill>
                  <a:srgbClr val="5C6670"/>
                </a:solidFill>
              </a:rPr>
              <a:t> </a:t>
            </a:r>
          </a:p>
          <a:p>
            <a:r>
              <a:rPr lang="en-US" sz="1200" b="1" dirty="0" smtClean="0">
                <a:solidFill>
                  <a:srgbClr val="5C6670"/>
                </a:solidFill>
              </a:rPr>
              <a:t>Need another  word for things. </a:t>
            </a:r>
            <a:r>
              <a:rPr lang="en-US" sz="1200" dirty="0" smtClean="0">
                <a:solidFill>
                  <a:srgbClr val="5C6670"/>
                </a:solidFill>
              </a:rPr>
              <a:t>Use accommodations and adaptations to access the general curriculum.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Need to identify ways to access the curriculum, relate to the accommodations,</a:t>
            </a:r>
            <a:r>
              <a:rPr lang="en-US" baseline="0" dirty="0" smtClean="0"/>
              <a:t> modifications and assistive technology. These are areas that aren’t readily changed through direct specialized instruction. Barriers tend to be things that exist and will not change for the student and need focused effort to support the student’s efforts toward accommodating and learning the skills needed for self-advocacy and/or digital technology.</a:t>
            </a: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631113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a:r>
              <a:rPr lang="en-US" sz="1200" dirty="0" smtClean="0">
                <a:solidFill>
                  <a:srgbClr val="5C6670"/>
                </a:solidFill>
              </a:rPr>
              <a:t>Examples: </a:t>
            </a:r>
          </a:p>
          <a:p>
            <a:pPr marL="45720"/>
            <a:r>
              <a:rPr lang="en-US" sz="1200" dirty="0" smtClean="0">
                <a:solidFill>
                  <a:srgbClr val="5C6670"/>
                </a:solidFill>
              </a:rPr>
              <a:t>-</a:t>
            </a:r>
            <a:r>
              <a:rPr lang="en-US" sz="1200" i="1" dirty="0" smtClean="0">
                <a:solidFill>
                  <a:srgbClr val="5C6670"/>
                </a:solidFill>
              </a:rPr>
              <a:t>Student reads text below grade  </a:t>
            </a:r>
          </a:p>
          <a:p>
            <a:pPr marL="45720"/>
            <a:r>
              <a:rPr lang="en-US" sz="1200" i="1" dirty="0" smtClean="0">
                <a:solidFill>
                  <a:srgbClr val="5C6670"/>
                </a:solidFill>
              </a:rPr>
              <a:t>   level, </a:t>
            </a:r>
          </a:p>
          <a:p>
            <a:r>
              <a:rPr lang="en-US" sz="1200" i="1" dirty="0" smtClean="0">
                <a:solidFill>
                  <a:srgbClr val="5C6670"/>
                </a:solidFill>
              </a:rPr>
              <a:t>- Numeracy skills significantly below grade level</a:t>
            </a:r>
          </a:p>
          <a:p>
            <a:r>
              <a:rPr lang="en-US" sz="1200" i="1" dirty="0" smtClean="0">
                <a:solidFill>
                  <a:srgbClr val="5C6670"/>
                </a:solidFill>
              </a:rPr>
              <a:t>- Has difficulty with abstract concepts and vocabulary</a:t>
            </a:r>
          </a:p>
          <a:p>
            <a:r>
              <a:rPr lang="en-US" sz="1200" dirty="0" smtClean="0">
                <a:solidFill>
                  <a:srgbClr val="5C6670"/>
                </a:solidFill>
              </a:rPr>
              <a:t> </a:t>
            </a:r>
          </a:p>
          <a:p>
            <a:r>
              <a:rPr lang="en-US" sz="1200" b="1" dirty="0" smtClean="0">
                <a:solidFill>
                  <a:srgbClr val="5C6670"/>
                </a:solidFill>
              </a:rPr>
              <a:t>Need another  word for things. </a:t>
            </a:r>
            <a:r>
              <a:rPr lang="en-US" sz="1200" dirty="0" smtClean="0">
                <a:solidFill>
                  <a:srgbClr val="5C6670"/>
                </a:solidFill>
              </a:rPr>
              <a:t>Use accommodations and adaptations to access the general curriculum.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Need to identify ways to access the curriculum, relate to the accommodations,</a:t>
            </a:r>
            <a:r>
              <a:rPr lang="en-US" baseline="0" dirty="0" smtClean="0"/>
              <a:t> modifications and assistive technology. These are areas that aren’t readily changed through direct specialized instruction. Barriers tend to be things that exist and will not change for the student and need focused effort to support the student’s efforts toward accommodating and learning the skills needed for self-advocacy and/or digital technology.</a:t>
            </a:r>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6311139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Missing critical skills or knowledge that are</a:t>
            </a:r>
            <a:r>
              <a:rPr lang="en-US" baseline="0" dirty="0" smtClean="0"/>
              <a:t> </a:t>
            </a:r>
            <a:r>
              <a:rPr lang="en-US" dirty="0" smtClean="0"/>
              <a:t>necessary to achieve standards. These are skills or knowledge</a:t>
            </a:r>
            <a:r>
              <a:rPr lang="en-US" baseline="0" dirty="0" smtClean="0"/>
              <a:t> that are n</a:t>
            </a:r>
            <a:r>
              <a:rPr lang="en-US" dirty="0" smtClean="0"/>
              <a:t>ot taught, no</a:t>
            </a:r>
            <a:r>
              <a:rPr lang="en-US" baseline="0" dirty="0" smtClean="0"/>
              <a:t> </a:t>
            </a:r>
            <a:r>
              <a:rPr lang="en-US" dirty="0" smtClean="0"/>
              <a:t>longer taught at the student’s enrolled grade level or require a higher level of intensity of teaching. </a:t>
            </a:r>
          </a:p>
          <a:p>
            <a:r>
              <a:rPr lang="en-US" dirty="0" smtClean="0"/>
              <a:t>To</a:t>
            </a:r>
            <a:r>
              <a:rPr lang="en-US" baseline="0" dirty="0" smtClean="0"/>
              <a:t> address these areas the student will need specialized instruction, accommodations or possibly modifications. These are the areas to focus on when the goals are written. They require either direct instruction and focus or support for the student.</a:t>
            </a: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727918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challenge that the IEP Team addresses when designing an Individual Education Program.  </a:t>
            </a:r>
            <a:r>
              <a:rPr lang="en-US" i="1" dirty="0" smtClean="0"/>
              <a:t>The Seven</a:t>
            </a:r>
            <a:r>
              <a:rPr lang="en-US" i="1" baseline="0" dirty="0" smtClean="0"/>
              <a:t> Step Process </a:t>
            </a:r>
            <a:r>
              <a:rPr lang="en-US" baseline="0" dirty="0" smtClean="0"/>
              <a:t>is designed to help the Team consider all aspects of the student’s academic and functional needs.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4058691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a:t>
            </a:r>
            <a:r>
              <a:rPr lang="en-US" baseline="0" dirty="0" smtClean="0"/>
              <a:t>  </a:t>
            </a:r>
            <a:r>
              <a:rPr lang="en-US" baseline="0" dirty="0" err="1" smtClean="0"/>
              <a:t>Melita’s</a:t>
            </a:r>
            <a:r>
              <a:rPr lang="en-US" baseline="0" dirty="0" smtClean="0"/>
              <a:t> PLAAFP to follow along</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9/18/15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32</a:t>
            </a:fld>
            <a:endParaRPr lang="en-US" dirty="0"/>
          </a:p>
        </p:txBody>
      </p:sp>
    </p:spTree>
    <p:extLst>
      <p:ext uri="{BB962C8B-B14F-4D97-AF65-F5344CB8AC3E}">
        <p14:creationId xmlns:p14="http://schemas.microsoft.com/office/powerpoint/2010/main" val="50625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CDEs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557166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latin typeface="Arial" pitchFamily="34" charset="0"/>
                <a:cs typeface="Arial" pitchFamily="34" charset="0"/>
              </a:rPr>
              <a:t>Steps for</a:t>
            </a:r>
            <a:r>
              <a:rPr lang="en-US" altLang="en-US" baseline="0" dirty="0" smtClean="0">
                <a:latin typeface="Arial" pitchFamily="34" charset="0"/>
                <a:cs typeface="Arial" pitchFamily="34" charset="0"/>
              </a:rPr>
              <a:t> Goal Prioritization: </a:t>
            </a:r>
            <a:r>
              <a:rPr lang="en-US" altLang="en-US" dirty="0" smtClean="0">
                <a:latin typeface="Arial" pitchFamily="34" charset="0"/>
                <a:cs typeface="Arial" pitchFamily="34" charset="0"/>
              </a:rPr>
              <a:t>Question 1:  What are the prerequisite skills that this student needs to master in order to meet the standards and benchmarks determined to be a priority for this student at this time?   It might be helpful for the IEP team to focus on the benchmarks associated with the priority standards, as they represent the specific knowledge or skills that students should acquire by the end of that grade level.  For example, the student may need to learn whole numbers and operations before working with fractions and decimals, or in reading, the  student may need to learn prefixes, suffixes and word endings before they can decode multi-syllable words.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latin typeface="Arial" pitchFamily="34" charset="0"/>
                <a:cs typeface="Arial" pitchFamily="34" charset="0"/>
              </a:rPr>
              <a:t>Question 2:  Are there accommodations and/or assistive technologies that would help the student meet the standards?  Think about the accommodations and/or assistive technologies that have already been effective for this student.  Can these same accommodations or assistive technologies be used to help the student meet the standards?  For example, can the student determine the main idea of informational text and explain how main idea is supported by key details by using text-to-voice software or audio books, while still working on foundational reading skills such as phonics and word recognition or reading fluency?     </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dirty="0" smtClean="0">
                <a:latin typeface="Arial" pitchFamily="34" charset="0"/>
                <a:cs typeface="Arial" pitchFamily="34" charset="0"/>
              </a:rPr>
              <a:t>Question 3:  Are there non-academic barriers that should be addressed to help this student meet the standard(s)?  Remember in step 3 of the PLAAFP,  you considered areas such as the student’s communication skills and social-emotional, and behavioral concerns; his or her mental and physical health; and attendance and tardiness records.  Are any of these factors affecting the student’s ability to meet the targeted standards?  If so, how should these non-academic barriers be addressed in the IEP?</a:t>
            </a:r>
          </a:p>
          <a:p>
            <a:endParaRPr lang="en-US" dirty="0" smtClean="0"/>
          </a:p>
          <a:p>
            <a:pPr>
              <a:spcBef>
                <a:spcPct val="0"/>
              </a:spcBef>
            </a:pPr>
            <a:r>
              <a:rPr lang="en-US" altLang="en-US" dirty="0" smtClean="0">
                <a:latin typeface="Arial" pitchFamily="34" charset="0"/>
                <a:cs typeface="Arial" pitchFamily="34" charset="0"/>
              </a:rPr>
              <a:t>Question 4:  How much growth should this student be expected to make toward meeting this standards within the year of the IEP?</a:t>
            </a:r>
          </a:p>
          <a:p>
            <a:pPr>
              <a:spcBef>
                <a:spcPct val="0"/>
              </a:spcBef>
            </a:pPr>
            <a:endParaRPr lang="en-US" altLang="en-US" dirty="0" smtClean="0">
              <a:latin typeface="Arial" pitchFamily="34" charset="0"/>
              <a:cs typeface="Arial" pitchFamily="34" charset="0"/>
            </a:endParaRPr>
          </a:p>
          <a:p>
            <a:pPr>
              <a:spcBef>
                <a:spcPct val="0"/>
              </a:spcBef>
            </a:pPr>
            <a:r>
              <a:rPr lang="en-US" altLang="en-US" dirty="0" smtClean="0">
                <a:latin typeface="Arial" pitchFamily="34" charset="0"/>
                <a:cs typeface="Arial" pitchFamily="34" charset="0"/>
              </a:rPr>
              <a:t>When the IEP team determines that a student is eligible to take the MCA-Modified assessment and subsequently have IEP goals based on grade-level academic content standards, one of the determining factors in making that decision is that the IEP team believes that it is highly unlikely that the student will achieve proficiency on the grade-level content standards within the year the test is administered, even with specially designed instruction.  Therefore, it  follows  that  the IEP goal should not be a simple reiteration of the grade-level standard or benchmark.  The IEP team will need to estimate how much progress is reasonable to expect the student to make within the year of the IEP.  The process of estimating growth will become easier over time and will be facilitated if student progress monitoring data  is routinely collected on the standards-based goals and objectives.    </a:t>
            </a:r>
          </a:p>
          <a:p>
            <a:endParaRPr lang="en-US" dirty="0" smtClean="0"/>
          </a:p>
          <a:p>
            <a:r>
              <a:rPr lang="en-US" altLang="en-US" dirty="0" smtClean="0">
                <a:latin typeface="Arial" pitchFamily="34" charset="0"/>
                <a:cs typeface="Arial" pitchFamily="34" charset="0"/>
              </a:rPr>
              <a:t>Based on the answers to questions 1-4, what standards-based IEP goals should be established for this student? </a:t>
            </a:r>
          </a:p>
          <a:p>
            <a:endParaRPr lang="en-US" dirty="0" smtClean="0">
              <a:latin typeface="Arial" pitchFamily="34" charset="0"/>
              <a:cs typeface="Arial" pitchFamily="34" charset="0"/>
            </a:endParaRPr>
          </a:p>
          <a:p>
            <a:pPr>
              <a:spcBef>
                <a:spcPct val="0"/>
              </a:spcBef>
            </a:pPr>
            <a:r>
              <a:rPr lang="en-US" altLang="en-US" dirty="0" smtClean="0">
                <a:latin typeface="Arial" pitchFamily="34" charset="0"/>
                <a:cs typeface="Arial" pitchFamily="34" charset="0"/>
              </a:rPr>
              <a:t>It is the process used in getting to the standards-based IEP goals that is most important.   Are the right people at the table, including the student’s grade-level general education teachers with expertise in reading, mathematics or both?  Are the data presented in the PLAAFP current and from multiple sources, and can these data be easily aligned to the grade-level academic content standards so that a gap is identified?   Are the standards prioritized in such a way that IEP goals based on those standards are likely to have the greatest impact on the student’s progress in closing the gap?   It is not required that a standards-based IEP goal document the specific standard number or benchmark on which it is based, but doing so may make the connection between the goal and the specific standard or benchmark more explicit to all members of the IEP team, including parents and administrators, in addition to making it easier for program monitors to understand the logic of the IEP team’s decision making.  Standards-based goals will be at least some of the goals on the IEP.  Remember, the IEP Team must also consider non-academic goals and objectives to address other educational needs that result from the student’s disability.</a:t>
            </a:r>
          </a:p>
          <a:p>
            <a:pPr>
              <a:spcBef>
                <a:spcPct val="0"/>
              </a:spcBef>
            </a:pPr>
            <a:endParaRPr lang="en-US" altLang="en-US" dirty="0" smtClean="0">
              <a:latin typeface="Arial" pitchFamily="34" charset="0"/>
              <a:cs typeface="Arial" pitchFamily="34" charset="0"/>
            </a:endParaRPr>
          </a:p>
          <a:p>
            <a:pPr>
              <a:spcBef>
                <a:spcPct val="0"/>
              </a:spcBef>
            </a:pPr>
            <a:r>
              <a:rPr lang="en-US" altLang="en-US" dirty="0" smtClean="0">
                <a:latin typeface="Arial" pitchFamily="34" charset="0"/>
                <a:cs typeface="Arial" pitchFamily="34" charset="0"/>
              </a:rPr>
              <a:t>The final question in this process is:  How will the student’s progress toward meeting their IEP goals be monitored?  The 2007 ESEA regulations not only require that the IEP of a student assessed by the MCA-Modified include IEP goals that are based on the academic content standards for the grade in which the student is enrolled, the regulations also require that these goals be designed in a way that the student's progress can be monitored in achieving the goals. </a:t>
            </a:r>
          </a:p>
          <a:p>
            <a:pPr>
              <a:spcBef>
                <a:spcPct val="0"/>
              </a:spcBef>
            </a:pPr>
            <a:endParaRPr lang="en-US" altLang="en-US" dirty="0" smtClean="0"/>
          </a:p>
          <a:p>
            <a:pPr>
              <a:spcBef>
                <a:spcPct val="0"/>
              </a:spcBef>
            </a:pPr>
            <a:endParaRPr lang="en-US" altLang="en-US" dirty="0" smtClean="0">
              <a:latin typeface="Arial" pitchFamily="34" charset="0"/>
              <a:cs typeface="Arial" pitchFamily="34" charset="0"/>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6449245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method has “evolved”—I have taken portions</a:t>
            </a:r>
            <a:r>
              <a:rPr lang="en-US" baseline="0" dirty="0" smtClean="0"/>
              <a:t> mainly from Barbara Bateman’s book, From Gobbledygook to Clearly Written Annual IEP Goals and added a piece we learned from Mary Schillinger and Becky Wetzel.  It is not a “required” method; but is simply intended to be an easy-to-remember method of including all the needed elements for a measurable annual goal.</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137999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baseline="0" dirty="0" smtClean="0"/>
              <a:t>Regardless of the method you use, it is the elements that reviewers look for in a compliance review….</a:t>
            </a:r>
          </a:p>
          <a:p>
            <a:endParaRPr lang="en-US" i="1" baseline="0" dirty="0" smtClean="0"/>
          </a:p>
          <a:p>
            <a:endParaRPr lang="en-US" i="1" baseline="0" dirty="0" smtClean="0"/>
          </a:p>
          <a:p>
            <a:r>
              <a:rPr lang="en-US" i="1" baseline="0" dirty="0" smtClean="0"/>
              <a:t>Barbara Bateman, a teacher and lawyer, writes from her experiences as a program evaluator and expert witness in special education cases.  Her book is titled……</a:t>
            </a:r>
          </a:p>
          <a:p>
            <a:endParaRPr lang="en-US" i="1" baseline="0" dirty="0" smtClean="0"/>
          </a:p>
          <a:p>
            <a:endParaRPr lang="en-US" i="1" dirty="0"/>
          </a:p>
        </p:txBody>
      </p:sp>
      <p:sp>
        <p:nvSpPr>
          <p:cNvPr id="4" name="Slide Number Placeholder 3"/>
          <p:cNvSpPr>
            <a:spLocks noGrp="1"/>
          </p:cNvSpPr>
          <p:nvPr>
            <p:ph type="sldNum" sz="quarter" idx="10"/>
          </p:nvPr>
        </p:nvSpPr>
        <p:spPr/>
        <p:txBody>
          <a:bodyPr/>
          <a:lstStyle/>
          <a:p>
            <a:pPr>
              <a:defRPr/>
            </a:pPr>
            <a:fld id="{7C05B7FA-1301-42D6-A8B1-104F53088521}" type="slidenum">
              <a:rPr lang="en-US" smtClean="0">
                <a:solidFill>
                  <a:prstClr val="black"/>
                </a:solidFill>
              </a:rPr>
              <a:pPr>
                <a:defRPr/>
              </a:pPr>
              <a:t>36</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students who do </a:t>
            </a:r>
            <a:r>
              <a:rPr lang="en-US" b="1" baseline="0" dirty="0" smtClean="0"/>
              <a:t>not</a:t>
            </a:r>
            <a:r>
              <a:rPr lang="en-US" baseline="0" dirty="0" smtClean="0"/>
              <a:t> qualify for alternate standards, the IEP goal should relate to the need identified in the PLAAFP and be based on grade level standards with/without accommodations.  The IEP Team </a:t>
            </a:r>
            <a:r>
              <a:rPr lang="en-US" b="1" u="sng" baseline="0" dirty="0" smtClean="0"/>
              <a:t>may</a:t>
            </a:r>
            <a:r>
              <a:rPr lang="en-US" b="1" baseline="0" dirty="0" smtClean="0"/>
              <a:t> </a:t>
            </a:r>
            <a:r>
              <a:rPr lang="en-US" baseline="0" dirty="0" smtClean="0"/>
              <a:t>choose to include benchmarks or short-term objectives as part of the annual goals in order to assist in monitoring the student’s progress.  </a:t>
            </a:r>
          </a:p>
          <a:p>
            <a:r>
              <a:rPr lang="en-US" baseline="0" dirty="0" smtClean="0"/>
              <a:t>However, for those students who take alternate assessments aligned with alternate achievement standards, the IEP </a:t>
            </a:r>
            <a:r>
              <a:rPr lang="en-US" b="1" baseline="0" dirty="0" smtClean="0"/>
              <a:t>must </a:t>
            </a:r>
            <a:r>
              <a:rPr lang="en-US" baseline="0" dirty="0" smtClean="0"/>
              <a:t>contain a description of at least two benchmarks/short-term objectives as part of the student’s annual academic goals.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C05B7FA-1301-42D6-A8B1-104F53088521}"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33485410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In</a:t>
            </a:r>
            <a:r>
              <a:rPr lang="en-US" i="1" baseline="0" dirty="0" smtClean="0"/>
              <a:t> practice you have been writing SMART goals and objectives.  There are any number of methods to produce SMART goals….5-Point Goals, and others…But I came across a book that I thought offered an easy way to remember all the essential elements of a measurable goal, so I want to share that with you and give you yet another way to look at these SMART goals, but first lets look at the required elements.</a:t>
            </a:r>
          </a:p>
          <a:p>
            <a:endParaRPr lang="en-US" i="1" baseline="0" dirty="0" smtClean="0"/>
          </a:p>
          <a:p>
            <a:r>
              <a:rPr lang="en-US" i="1" baseline="0" dirty="0" smtClean="0"/>
              <a:t>Reference Barbara Bateman’s book, From Gobbledygook to Clearly Written Annual IEP Goals</a:t>
            </a:r>
            <a:endParaRPr lang="en-US" i="1" dirty="0"/>
          </a:p>
        </p:txBody>
      </p:sp>
      <p:sp>
        <p:nvSpPr>
          <p:cNvPr id="4" name="Slide Number Placeholder 3"/>
          <p:cNvSpPr>
            <a:spLocks noGrp="1"/>
          </p:cNvSpPr>
          <p:nvPr>
            <p:ph type="sldNum" sz="quarter" idx="10"/>
          </p:nvPr>
        </p:nvSpPr>
        <p:spPr/>
        <p:txBody>
          <a:bodyPr/>
          <a:lstStyle/>
          <a:p>
            <a:pPr>
              <a:defRPr/>
            </a:pPr>
            <a:fld id="{7C05B7FA-1301-42D6-A8B1-104F53088521}" type="slidenum">
              <a:rPr lang="en-US" smtClean="0">
                <a:solidFill>
                  <a:prstClr val="black"/>
                </a:solidFill>
              </a:rPr>
              <a:pPr>
                <a:defRPr/>
              </a:pPr>
              <a:t>38</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Meet Melita,</a:t>
            </a:r>
            <a:r>
              <a:rPr lang="en-US" b="0" baseline="0" dirty="0" smtClean="0"/>
              <a:t> an eighth grader.  </a:t>
            </a:r>
            <a:r>
              <a:rPr lang="en-US" b="0" dirty="0" smtClean="0"/>
              <a:t>This information is a </a:t>
            </a:r>
            <a:r>
              <a:rPr lang="en-US" b="0" baseline="0" dirty="0" smtClean="0"/>
              <a:t>summary of the data contained in Melita’s PLAAFP.  </a:t>
            </a:r>
            <a:endParaRPr lang="en-US" b="0" dirty="0" smtClean="0"/>
          </a:p>
          <a:p>
            <a:r>
              <a:rPr lang="en-US" b="0" dirty="0" smtClean="0"/>
              <a:t>Melita has strengths in the areas of letter-word identification, conversational language, demonstrates a strong desire to achieve, has mastered text structure of cause/effect, gathers relevant information for research,  can peer edit, uses assistive technology for reading/writing, and when provided multiple means of input in addition to print, she is better able to gather information, make connections, and develop and deliver oral presentations. She collaborates with peers and contributes to class discussions. </a:t>
            </a:r>
          </a:p>
          <a:p>
            <a:endParaRPr lang="en-US" b="0" dirty="0" smtClean="0"/>
          </a:p>
          <a:p>
            <a:r>
              <a:rPr lang="en-US" b="0" dirty="0" smtClean="0"/>
              <a:t>Melita’s teacher, Ms. Happy,</a:t>
            </a:r>
            <a:r>
              <a:rPr lang="en-US" b="0" baseline="0" dirty="0" smtClean="0"/>
              <a:t> interviewed Melita on 9/3/14, concerning her post secondary aspirations for education/training, career, and independent living.  Melita would like to own and operate her own Greek restaurant.  Her grandmother has taught her how to cook Greek food.  Melita has designed her logo for her restaurant and has been reading various menus from local Greek restaurants. </a:t>
            </a:r>
            <a:endParaRPr lang="en-US" b="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Melita’s difficulty with applying close reading strategies, such as making inferences, complex predictions, and utilizing text structures affects her progress in comprehending  8</a:t>
            </a:r>
            <a:r>
              <a:rPr lang="en-US" b="0" baseline="30000" dirty="0" smtClean="0"/>
              <a:t>th</a:t>
            </a:r>
            <a:r>
              <a:rPr lang="en-US" b="0" dirty="0" smtClean="0"/>
              <a:t> grade literacy materials.   She is hesitant to engage in a wide range of nonfiction and real-life reading at her independent level. Due to her working memory weakness, Melita requires a systematic approach to comprehension instruction including the teaching of visualization and explicit reading comprehension strategies.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The IEP team will base </a:t>
            </a:r>
            <a:r>
              <a:rPr lang="en-US" b="0" dirty="0" smtClean="0"/>
              <a:t>Melita’s goals on the</a:t>
            </a:r>
            <a:r>
              <a:rPr lang="en-US" b="0" baseline="0" dirty="0" smtClean="0"/>
              <a:t> </a:t>
            </a:r>
            <a:r>
              <a:rPr lang="en-US" b="0" dirty="0" smtClean="0"/>
              <a:t>enrolled grade-level academic</a:t>
            </a:r>
            <a:r>
              <a:rPr lang="en-US" b="0" baseline="0" dirty="0" smtClean="0"/>
              <a:t> achievement </a:t>
            </a:r>
            <a:r>
              <a:rPr lang="en-US" b="0" dirty="0" smtClean="0"/>
              <a:t>standards</a:t>
            </a:r>
            <a:r>
              <a:rPr lang="en-US" b="0" baseline="0" dirty="0" smtClean="0"/>
              <a:t> and will </a:t>
            </a:r>
            <a:r>
              <a:rPr lang="en-US" b="0" dirty="0" smtClean="0"/>
              <a:t>address her needs</a:t>
            </a:r>
            <a:r>
              <a:rPr lang="en-US" b="0" baseline="0" dirty="0" smtClean="0"/>
              <a:t> that are </a:t>
            </a:r>
            <a:r>
              <a:rPr lang="en-US" b="0" dirty="0" smtClean="0"/>
              <a:t>stated in the PLAAFP.</a:t>
            </a:r>
            <a:r>
              <a:rPr lang="en-US" b="0" baseline="0" dirty="0" smtClean="0"/>
              <a:t> Furthermore, her goals will </a:t>
            </a:r>
            <a:r>
              <a:rPr lang="en-US" b="0" dirty="0" smtClean="0"/>
              <a:t>describe skill attainment</a:t>
            </a:r>
            <a:r>
              <a:rPr lang="en-US" b="0" baseline="0" dirty="0" smtClean="0"/>
              <a:t> </a:t>
            </a:r>
            <a:r>
              <a:rPr lang="en-US" b="0" dirty="0" smtClean="0"/>
              <a:t>and project her performance at the end of the twelve month IEP period. </a:t>
            </a:r>
          </a:p>
          <a:p>
            <a:endParaRPr lang="en-US" dirty="0"/>
          </a:p>
        </p:txBody>
      </p:sp>
      <p:sp>
        <p:nvSpPr>
          <p:cNvPr id="4" name="Slide Number Placeholder 3"/>
          <p:cNvSpPr>
            <a:spLocks noGrp="1"/>
          </p:cNvSpPr>
          <p:nvPr>
            <p:ph type="sldNum" sz="quarter" idx="10"/>
          </p:nvPr>
        </p:nvSpPr>
        <p:spPr/>
        <p:txBody>
          <a:bodyPr/>
          <a:lstStyle/>
          <a:p>
            <a:pPr>
              <a:defRPr/>
            </a:pPr>
            <a:fld id="{7C05B7FA-1301-42D6-A8B1-104F53088521}" type="slidenum">
              <a:rPr lang="en-US" smtClean="0">
                <a:solidFill>
                  <a:prstClr val="black"/>
                </a:solidFill>
              </a:rPr>
              <a:pPr>
                <a:defRPr/>
              </a:pPr>
              <a:t>39</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Melita is in eighth</a:t>
            </a:r>
            <a:r>
              <a:rPr lang="en-US" baseline="0" dirty="0" smtClean="0"/>
              <a:t> grade.  Students who are 15 years old (or earlier if appropriate) or by the end of 9</a:t>
            </a:r>
            <a:r>
              <a:rPr lang="en-US" baseline="30000" dirty="0" smtClean="0"/>
              <a:t>th</a:t>
            </a:r>
            <a:r>
              <a:rPr lang="en-US" baseline="0" dirty="0" smtClean="0"/>
              <a:t> grade, must have the transition requirements in their IEPs.  For Melita, the IEP team made the decision to include the transition information in her annual review. This is the transition stem that will be added to her measurable goal.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825932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934085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C05B7FA-1301-42D6-A8B1-104F53088521}"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6083238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target behavior should be so clear that a person who does not know the student is able to determine whether the student is demonstrating the behavior.  (p. 13)</a:t>
            </a:r>
          </a:p>
          <a:p>
            <a:endParaRPr lang="en-US" dirty="0" smtClean="0"/>
          </a:p>
          <a:p>
            <a:r>
              <a:rPr lang="en-US" dirty="0" smtClean="0"/>
              <a:t>….it also describes</a:t>
            </a:r>
            <a:r>
              <a:rPr lang="en-US" baseline="0" dirty="0" smtClean="0"/>
              <a:t> exactly how you expect him to do it.  (p. 14)</a:t>
            </a:r>
            <a:endParaRPr lang="en-US" dirty="0"/>
          </a:p>
        </p:txBody>
      </p:sp>
      <p:sp>
        <p:nvSpPr>
          <p:cNvPr id="4" name="Slide Number Placeholder 3"/>
          <p:cNvSpPr>
            <a:spLocks noGrp="1"/>
          </p:cNvSpPr>
          <p:nvPr>
            <p:ph type="sldNum" sz="quarter" idx="10"/>
          </p:nvPr>
        </p:nvSpPr>
        <p:spPr/>
        <p:txBody>
          <a:bodyPr/>
          <a:lstStyle/>
          <a:p>
            <a:pPr>
              <a:defRPr/>
            </a:pPr>
            <a:fld id="{7C05B7FA-1301-42D6-A8B1-104F53088521}"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608323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guidance document has been a collaborative</a:t>
            </a:r>
            <a:r>
              <a:rPr lang="en-US" baseline="0" dirty="0" smtClean="0"/>
              <a:t> effort of members of the Exceptional Student Services Unit, which includes the Office of Gifted Education and Facility schools along with Colorado educators for students with exceptionalities.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010235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9469">
              <a:defRPr/>
            </a:pPr>
            <a:r>
              <a:rPr lang="en-US" dirty="0" smtClean="0"/>
              <a:t>This is sometimes</a:t>
            </a:r>
            <a:r>
              <a:rPr lang="en-US" baseline="0" dirty="0" smtClean="0"/>
              <a:t> thought of as the adult action part of the statement since it includes the context in which you expect the student to perform the new skill or reduce the occurrence of the problem behavior.  To include any special materials or supports, you may begin with “Given….When provided with…..a selected set of matching vocabulary sight word cards…….” Again, use generic terms…..instead of Dolch Sight Words….  Or raised line ½” handwriting paper—not Handwriting Without Tears…..</a:t>
            </a:r>
          </a:p>
          <a:p>
            <a:endParaRPr lang="en-US" dirty="0"/>
          </a:p>
        </p:txBody>
      </p:sp>
      <p:sp>
        <p:nvSpPr>
          <p:cNvPr id="4" name="Slide Number Placeholder 3"/>
          <p:cNvSpPr>
            <a:spLocks noGrp="1"/>
          </p:cNvSpPr>
          <p:nvPr>
            <p:ph type="sldNum" sz="quarter" idx="10"/>
          </p:nvPr>
        </p:nvSpPr>
        <p:spPr/>
        <p:txBody>
          <a:bodyPr/>
          <a:lstStyle/>
          <a:p>
            <a:pPr>
              <a:defRPr/>
            </a:pPr>
            <a:fld id="{7C05B7FA-1301-42D6-A8B1-104F53088521}"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6083238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endParaRPr lang="en-US" dirty="0"/>
          </a:p>
        </p:txBody>
      </p:sp>
      <p:sp>
        <p:nvSpPr>
          <p:cNvPr id="4" name="Slide Number Placeholder 3"/>
          <p:cNvSpPr>
            <a:spLocks noGrp="1"/>
          </p:cNvSpPr>
          <p:nvPr>
            <p:ph type="sldNum" sz="quarter" idx="10"/>
          </p:nvPr>
        </p:nvSpPr>
        <p:spPr/>
        <p:txBody>
          <a:bodyPr/>
          <a:lstStyle/>
          <a:p>
            <a:pPr>
              <a:defRPr/>
            </a:pPr>
            <a:fld id="{7C05B7FA-1301-42D6-A8B1-104F53088521}"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293412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9469">
              <a:defRPr/>
            </a:pPr>
            <a:r>
              <a:rPr lang="en-US" dirty="0" smtClean="0"/>
              <a:t>The Degree tells….to what extent….or what is considered to be acceptable performance.  Degree may include criteria---4/5 opportunities,  80%, -- and frequency ,</a:t>
            </a:r>
            <a:r>
              <a:rPr lang="en-US" baseline="0" dirty="0" smtClean="0"/>
              <a:t> how often does the student demonstrate the skill---what you can count….and also timeframe comes under Degree   </a:t>
            </a:r>
            <a:endParaRPr lang="en-US" dirty="0" smtClean="0"/>
          </a:p>
        </p:txBody>
      </p:sp>
      <p:sp>
        <p:nvSpPr>
          <p:cNvPr id="4" name="Slide Number Placeholder 3"/>
          <p:cNvSpPr>
            <a:spLocks noGrp="1"/>
          </p:cNvSpPr>
          <p:nvPr>
            <p:ph type="sldNum" sz="quarter" idx="10"/>
          </p:nvPr>
        </p:nvSpPr>
        <p:spPr/>
        <p:txBody>
          <a:bodyPr/>
          <a:lstStyle/>
          <a:p>
            <a:pPr>
              <a:defRPr/>
            </a:pPr>
            <a:fld id="{7C05B7FA-1301-42D6-A8B1-104F53088521}"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6083238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4229604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9469">
              <a:defRPr/>
            </a:pPr>
            <a:r>
              <a:rPr lang="en-US" dirty="0" smtClean="0"/>
              <a:t>The Degree tells….to what extent….or what is considered to be acceptable performance.  Degree may include criteria---4/5 opportunities,  80%, -- and frequency ,</a:t>
            </a:r>
            <a:r>
              <a:rPr lang="en-US" baseline="0" dirty="0" smtClean="0"/>
              <a:t> how often does the student demonstrate the skill---what you can count….and also timeframe comes under Degree   </a:t>
            </a:r>
            <a:endParaRPr lang="en-US" dirty="0" smtClean="0"/>
          </a:p>
        </p:txBody>
      </p:sp>
      <p:sp>
        <p:nvSpPr>
          <p:cNvPr id="4" name="Slide Number Placeholder 3"/>
          <p:cNvSpPr>
            <a:spLocks noGrp="1"/>
          </p:cNvSpPr>
          <p:nvPr>
            <p:ph type="sldNum" sz="quarter" idx="10"/>
          </p:nvPr>
        </p:nvSpPr>
        <p:spPr/>
        <p:txBody>
          <a:bodyPr/>
          <a:lstStyle/>
          <a:p>
            <a:pPr>
              <a:defRPr/>
            </a:pPr>
            <a:fld id="{7C05B7FA-1301-42D6-A8B1-104F53088521}"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6083238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9340859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is one of Melita’s Goals: </a:t>
            </a:r>
            <a:r>
              <a:rPr lang="en-US" dirty="0" smtClean="0"/>
              <a:t>When given the need to take notes from an oral presentation, Melita will identify the introduction, recognize cues, transform the information using key words, synonyms, abbreviations, and symbols while omitting unnecessary words to identify key main ideas and details with 80% on 4 of 5 opportunities over 4 weeks.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1" baseline="0" dirty="0" smtClean="0"/>
              <a:t>B</a:t>
            </a:r>
            <a:r>
              <a:rPr lang="en-US" b="1" dirty="0" smtClean="0"/>
              <a:t>aseline</a:t>
            </a:r>
            <a:r>
              <a:rPr lang="en-US" b="0" dirty="0" smtClean="0"/>
              <a:t> </a:t>
            </a:r>
            <a:r>
              <a:rPr lang="en-US" dirty="0" smtClean="0"/>
              <a:t>refers to the beginning measurement of a behavior</a:t>
            </a:r>
            <a:r>
              <a:rPr lang="en-US" baseline="0" dirty="0" smtClean="0"/>
              <a:t> i.e., number of outbursts, answer inference questions, match vocabulary.  </a:t>
            </a:r>
            <a:r>
              <a:rPr lang="en-US" dirty="0" smtClean="0"/>
              <a:t> A  baseline of behavior was</a:t>
            </a:r>
            <a:r>
              <a:rPr lang="en-US" baseline="0" dirty="0" smtClean="0"/>
              <a:t> obtained for Melita for each IEP goal </a:t>
            </a:r>
            <a:r>
              <a:rPr lang="en-US" dirty="0" smtClean="0"/>
              <a:t>before instruction began. For this goal, her case manager </a:t>
            </a:r>
            <a:r>
              <a:rPr lang="en-US" baseline="0" dirty="0" smtClean="0"/>
              <a:t>created a  PROBE for  note taking from oral presentations which consisted of a  checklist for scoring when Melita took notes from oral presentations,  to measure her progress. The teacher obtained baseline over  three different days and thus, the average of the three data points, or 37%, was plotted on the graph.</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The baseline measurement, compared to later data points, gives the IEP team a starting point to measure how effective the specially designed instruction is for this goal. The three data points</a:t>
            </a:r>
            <a:r>
              <a:rPr lang="en-US" baseline="0" dirty="0" smtClean="0"/>
              <a:t> for baseline are separated and labeled on the graph with a line to indicate the data points were collected prior to instruction. </a:t>
            </a:r>
            <a:endParaRPr lang="en-US" b="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111555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9/18/15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54</a:t>
            </a:fld>
            <a:endParaRPr lang="en-US" dirty="0"/>
          </a:p>
        </p:txBody>
      </p:sp>
    </p:spTree>
    <p:extLst>
      <p:ext uri="{BB962C8B-B14F-4D97-AF65-F5344CB8AC3E}">
        <p14:creationId xmlns:p14="http://schemas.microsoft.com/office/powerpoint/2010/main" val="1242089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
            </a:r>
            <a:r>
              <a:rPr lang="en-US" baseline="0" dirty="0" smtClean="0"/>
              <a:t> Reflection Rubric to consider current IEP examples</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42108505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guidance represents a data-driven process model intended to provide information for school staff as they work with families to develop Individualized Education Programs (IEPs) for students who meet eligibility criteria to receive special education services under the federal and state IDEA/ECEA disability categories, including students identified as gifted</a:t>
            </a:r>
            <a:r>
              <a:rPr lang="en-US" baseline="0" dirty="0" smtClean="0"/>
              <a:t> who also have a disability (Twice Exceptional)</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644924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Review at</a:t>
            </a:r>
            <a:r>
              <a:rPr lang="en-US" b="1" baseline="0" dirty="0" smtClean="0"/>
              <a:t> the end. </a:t>
            </a:r>
            <a:r>
              <a:rPr lang="en-US" dirty="0" smtClean="0"/>
              <a:t>Prep:  Need large sticky chart paper/ colored</a:t>
            </a:r>
            <a:r>
              <a:rPr lang="en-US" baseline="0" dirty="0" smtClean="0"/>
              <a:t> markers with questions at the top of the sheet</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437694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bullets on sticky chart paper/ colored</a:t>
            </a:r>
            <a:r>
              <a:rPr lang="en-US" baseline="0" dirty="0" smtClean="0"/>
              <a:t> markers with questions at the top of the sheet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9/18/15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57</a:t>
            </a:fld>
            <a:endParaRPr lang="en-US" dirty="0"/>
          </a:p>
        </p:txBody>
      </p:sp>
    </p:spTree>
    <p:extLst>
      <p:ext uri="{BB962C8B-B14F-4D97-AF65-F5344CB8AC3E}">
        <p14:creationId xmlns:p14="http://schemas.microsoft.com/office/powerpoint/2010/main" val="9437694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Exit PPT and demo steps</a:t>
            </a:r>
          </a:p>
          <a:p>
            <a:r>
              <a:rPr lang="en-US" dirty="0" smtClean="0"/>
              <a:t>Handout</a:t>
            </a:r>
            <a:r>
              <a:rPr lang="en-US" baseline="0" dirty="0" smtClean="0"/>
              <a:t> and annotation symbols </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a:solidFill>
                  <a:prstClr val="black"/>
                </a:solidFill>
              </a:rPr>
              <a:pPr/>
              <a:t>9/18/15</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4284704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9/18/15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75</a:t>
            </a:fld>
            <a:endParaRPr lang="en-US" dirty="0"/>
          </a:p>
        </p:txBody>
      </p:sp>
    </p:spTree>
    <p:extLst>
      <p:ext uri="{BB962C8B-B14F-4D97-AF65-F5344CB8AC3E}">
        <p14:creationId xmlns:p14="http://schemas.microsoft.com/office/powerpoint/2010/main" val="1168763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Participants contribute topics/</a:t>
            </a:r>
            <a:r>
              <a:rPr lang="en-US" baseline="0" dirty="0" smtClean="0"/>
              <a:t> information they would like to learn more about today.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9/18/15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6</a:t>
            </a:fld>
            <a:endParaRPr lang="en-US" dirty="0"/>
          </a:p>
        </p:txBody>
      </p:sp>
    </p:spTree>
    <p:extLst>
      <p:ext uri="{BB962C8B-B14F-4D97-AF65-F5344CB8AC3E}">
        <p14:creationId xmlns:p14="http://schemas.microsoft.com/office/powerpoint/2010/main" val="2375904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make some starting assumptions</a:t>
            </a:r>
            <a:r>
              <a:rPr lang="en-US" baseline="0" dirty="0" smtClean="0"/>
              <a:t> that you are using the principles of universal design for learning and providing accessible materials…..On your outline, which Matt will send you electronically, there are links to resources for these that we won’t have time to do this morning.</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9/18/15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7</a:t>
            </a:fld>
            <a:endParaRPr lang="en-US" dirty="0"/>
          </a:p>
        </p:txBody>
      </p:sp>
    </p:spTree>
    <p:extLst>
      <p:ext uri="{BB962C8B-B14F-4D97-AF65-F5344CB8AC3E}">
        <p14:creationId xmlns:p14="http://schemas.microsoft.com/office/powerpoint/2010/main" val="4210850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skills, knowledge and behaviors must this student acquire to access the general education curriculum?</a:t>
            </a:r>
          </a:p>
          <a:p>
            <a:r>
              <a:rPr lang="en-US" dirty="0" smtClean="0"/>
              <a:t>What growth and progress can be reasonably be expected of this student in the coming year?</a:t>
            </a:r>
          </a:p>
          <a:p>
            <a:r>
              <a:rPr lang="en-US" dirty="0" smtClean="0"/>
              <a:t>Will the expected growth and rate of progress narrow the achievement gap for this student?</a:t>
            </a:r>
          </a:p>
          <a:p>
            <a:endParaRPr lang="en-US" dirty="0"/>
          </a:p>
        </p:txBody>
      </p:sp>
      <p:sp>
        <p:nvSpPr>
          <p:cNvPr id="4" name="Slide Number Placeholder 3"/>
          <p:cNvSpPr>
            <a:spLocks noGrp="1"/>
          </p:cNvSpPr>
          <p:nvPr>
            <p:ph type="sldNum" sz="quarter" idx="10"/>
          </p:nvPr>
        </p:nvSpPr>
        <p:spPr/>
        <p:txBody>
          <a:bodyPr/>
          <a:lstStyle/>
          <a:p>
            <a:fld id="{3A17C162-8A97-4C38-A66F-318D4ED2CE95}" type="slidenum">
              <a:rPr lang="en-US" smtClean="0"/>
              <a:t>8</a:t>
            </a:fld>
            <a:endParaRPr lang="en-US"/>
          </a:p>
        </p:txBody>
      </p:sp>
    </p:spTree>
    <p:extLst>
      <p:ext uri="{BB962C8B-B14F-4D97-AF65-F5344CB8AC3E}">
        <p14:creationId xmlns:p14="http://schemas.microsoft.com/office/powerpoint/2010/main" val="1750932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 indent="0">
              <a:spcBef>
                <a:spcPts val="0"/>
              </a:spcBef>
              <a:buNone/>
            </a:pPr>
            <a:r>
              <a:rPr lang="en-US" dirty="0" smtClean="0"/>
              <a:t>Activity: Each table has an activity set comprised of vocabulary terms and definitions.  </a:t>
            </a:r>
          </a:p>
          <a:p>
            <a:pPr marL="45720" indent="0">
              <a:spcBef>
                <a:spcPts val="0"/>
              </a:spcBef>
              <a:buNone/>
            </a:pPr>
            <a:endParaRPr lang="en-US" dirty="0" smtClean="0"/>
          </a:p>
          <a:p>
            <a:pPr marL="45720" marR="0" indent="0" algn="l" defTabSz="457200" rtl="0" eaLnBrk="1" fontAlgn="auto" latinLnBrk="0" hangingPunct="1">
              <a:lnSpc>
                <a:spcPct val="100000"/>
              </a:lnSpc>
              <a:spcBef>
                <a:spcPts val="0"/>
              </a:spcBef>
              <a:spcAft>
                <a:spcPts val="0"/>
              </a:spcAft>
              <a:buClrTx/>
              <a:buSzTx/>
              <a:buFontTx/>
              <a:buNone/>
              <a:tabLst/>
              <a:defRPr/>
            </a:pPr>
            <a:r>
              <a:rPr lang="en-US" dirty="0" smtClean="0"/>
              <a:t>Have one person spread out the cards.</a:t>
            </a:r>
          </a:p>
          <a:p>
            <a:pPr marL="45720" indent="0">
              <a:spcBef>
                <a:spcPts val="0"/>
              </a:spcBef>
              <a:buNone/>
            </a:pPr>
            <a:endParaRPr lang="en-US" dirty="0" smtClean="0"/>
          </a:p>
          <a:p>
            <a:pPr marL="45720" indent="0">
              <a:spcBef>
                <a:spcPts val="0"/>
              </a:spcBef>
              <a:buNone/>
            </a:pPr>
            <a:r>
              <a:rPr lang="en-US" dirty="0" smtClean="0"/>
              <a:t>As a table, begin matching.</a:t>
            </a:r>
          </a:p>
          <a:p>
            <a:pPr marL="45720" indent="0">
              <a:spcBef>
                <a:spcPts val="0"/>
              </a:spcBef>
              <a:buNone/>
            </a:pPr>
            <a:r>
              <a:rPr lang="en-US" dirty="0" smtClean="0"/>
              <a:t>Time: 7 minutes</a:t>
            </a:r>
          </a:p>
          <a:p>
            <a:r>
              <a:rPr lang="en-US" sz="1200" dirty="0" smtClean="0"/>
              <a:t>Reflection: How well did your table do?</a:t>
            </a:r>
          </a:p>
          <a:p>
            <a:r>
              <a:rPr lang="en-US" sz="1200" dirty="0" smtClean="0"/>
              <a:t>What information did you glean from reviewing the terms and definitions?</a:t>
            </a:r>
            <a:endParaRPr lang="en-US" dirty="0" smtClean="0"/>
          </a:p>
          <a:p>
            <a:pPr marL="45720" indent="0">
              <a:spcBef>
                <a:spcPts val="0"/>
              </a:spcBef>
              <a:buNone/>
            </a:pPr>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DF7F1863-8423-8E48-8D02-88636C918AC7}" type="datetime1">
              <a:rPr lang="en-US" smtClean="0"/>
              <a:t>9/18/15</a:t>
            </a:fld>
            <a:endParaRPr lang="en-US" dirty="0"/>
          </a:p>
        </p:txBody>
      </p:sp>
      <p:sp>
        <p:nvSpPr>
          <p:cNvPr id="6" name="Footer Placeholder 5"/>
          <p:cNvSpPr>
            <a:spLocks noGrp="1"/>
          </p:cNvSpPr>
          <p:nvPr>
            <p:ph type="ftr" sz="quarter" idx="12"/>
          </p:nvPr>
        </p:nvSpPr>
        <p:spPr/>
        <p:txBody>
          <a:bodyPr/>
          <a:lstStyle/>
          <a:p>
            <a:endParaRPr lang="en-US" dirty="0"/>
          </a:p>
        </p:txBody>
      </p:sp>
      <p:sp>
        <p:nvSpPr>
          <p:cNvPr id="7" name="Slide Number Placeholder 6"/>
          <p:cNvSpPr>
            <a:spLocks noGrp="1"/>
          </p:cNvSpPr>
          <p:nvPr>
            <p:ph type="sldNum" sz="quarter" idx="13"/>
          </p:nvPr>
        </p:nvSpPr>
        <p:spPr/>
        <p:txBody>
          <a:bodyPr/>
          <a:lstStyle/>
          <a:p>
            <a:fld id="{3F7242FB-F25E-544B-B72F-E0B5A499AB48}" type="slidenum">
              <a:rPr lang="en-US" smtClean="0"/>
              <a:t>9</a:t>
            </a:fld>
            <a:endParaRPr lang="en-US" dirty="0"/>
          </a:p>
        </p:txBody>
      </p:sp>
    </p:spTree>
    <p:extLst>
      <p:ext uri="{BB962C8B-B14F-4D97-AF65-F5344CB8AC3E}">
        <p14:creationId xmlns:p14="http://schemas.microsoft.com/office/powerpoint/2010/main" val="1820607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 Id="rId3"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3.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png"/><Relationship Id="rId3" Type="http://schemas.openxmlformats.org/officeDocument/2006/relationships/image" Target="../media/image3.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3.emf"/></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png"/><Relationship Id="rId3" Type="http://schemas.openxmlformats.org/officeDocument/2006/relationships/image" Target="../media/image3.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3.emf"/></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4.png"/><Relationship Id="rId3" Type="http://schemas.openxmlformats.org/officeDocument/2006/relationships/image" Target="../media/image5.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3.emf"/></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3.emf"/></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3.emf"/></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png"/><Relationship Id="rId3"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702173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987471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580609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567235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17639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2263387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876423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522311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EF7521">
                    <a:lumMod val="50000"/>
                  </a:srgbClr>
                </a:solidFill>
              </a:rPr>
              <a:pPr/>
              <a:t>‹#›</a:t>
            </a:fld>
            <a:endParaRPr lang="en-US" dirty="0" smtClean="0">
              <a:solidFill>
                <a:srgbClr val="EF7521">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329550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47836542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8374946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44545997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42548151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1556455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1190313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5748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386176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454680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466219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821150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4164232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2520219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EF7521">
                    <a:lumMod val="50000"/>
                  </a:srgbClr>
                </a:solidFill>
              </a:rPr>
              <a:pPr/>
              <a:t>‹#›</a:t>
            </a:fld>
            <a:endParaRPr lang="en-US" dirty="0" smtClean="0">
              <a:solidFill>
                <a:srgbClr val="EF7521">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846825434"/>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869240340"/>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7642177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7395432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82523951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7B3741-7EA6-401D-B71A-E6D77D042EFE}" type="datetimeFigureOut">
              <a:rPr lang="en-US" smtClean="0">
                <a:solidFill>
                  <a:prstClr val="black">
                    <a:tint val="75000"/>
                  </a:prstClr>
                </a:solidFill>
              </a:rPr>
              <a:pPr/>
              <a:t>9/18/15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4B408-5F09-47E8-B3C3-6C1BC87893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9018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7B3741-7EA6-401D-B71A-E6D77D042EFE}" type="datetimeFigureOut">
              <a:rPr lang="en-US" smtClean="0">
                <a:solidFill>
                  <a:prstClr val="black">
                    <a:tint val="75000"/>
                  </a:prstClr>
                </a:solidFill>
              </a:rPr>
              <a:pPr/>
              <a:t>9/18/15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4B408-5F09-47E8-B3C3-6C1BC87893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5264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7B3741-7EA6-401D-B71A-E6D77D042EFE}" type="datetimeFigureOut">
              <a:rPr lang="en-US" smtClean="0">
                <a:solidFill>
                  <a:prstClr val="black">
                    <a:tint val="75000"/>
                  </a:prstClr>
                </a:solidFill>
              </a:rPr>
              <a:pPr/>
              <a:t>9/18/15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4B408-5F09-47E8-B3C3-6C1BC87893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8659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7B3741-7EA6-401D-B71A-E6D77D042EFE}" type="datetimeFigureOut">
              <a:rPr lang="en-US" smtClean="0">
                <a:solidFill>
                  <a:prstClr val="black">
                    <a:tint val="75000"/>
                  </a:prstClr>
                </a:solidFill>
              </a:rPr>
              <a:pPr/>
              <a:t>9/18/15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E4B408-5F09-47E8-B3C3-6C1BC87893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6603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7B3741-7EA6-401D-B71A-E6D77D042EFE}" type="datetimeFigureOut">
              <a:rPr lang="en-US" smtClean="0">
                <a:solidFill>
                  <a:prstClr val="black">
                    <a:tint val="75000"/>
                  </a:prstClr>
                </a:solidFill>
              </a:rPr>
              <a:pPr/>
              <a:t>9/18/15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E4B408-5F09-47E8-B3C3-6C1BC87893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551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7B3741-7EA6-401D-B71A-E6D77D042EFE}" type="datetimeFigureOut">
              <a:rPr lang="en-US" smtClean="0">
                <a:solidFill>
                  <a:prstClr val="black">
                    <a:tint val="75000"/>
                  </a:prstClr>
                </a:solidFill>
              </a:rPr>
              <a:pPr/>
              <a:t>9/18/15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E4B408-5F09-47E8-B3C3-6C1BC87893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89953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7B3741-7EA6-401D-B71A-E6D77D042EFE}" type="datetimeFigureOut">
              <a:rPr lang="en-US" smtClean="0">
                <a:solidFill>
                  <a:prstClr val="black">
                    <a:tint val="75000"/>
                  </a:prstClr>
                </a:solidFill>
              </a:rPr>
              <a:pPr/>
              <a:t>9/18/15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E4B408-5F09-47E8-B3C3-6C1BC87893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965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7B3741-7EA6-401D-B71A-E6D77D042EFE}" type="datetimeFigureOut">
              <a:rPr lang="en-US" smtClean="0">
                <a:solidFill>
                  <a:prstClr val="black">
                    <a:tint val="75000"/>
                  </a:prstClr>
                </a:solidFill>
              </a:rPr>
              <a:pPr/>
              <a:t>9/18/15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E4B408-5F09-47E8-B3C3-6C1BC87893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49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7B3741-7EA6-401D-B71A-E6D77D042EFE}" type="datetimeFigureOut">
              <a:rPr lang="en-US" smtClean="0">
                <a:solidFill>
                  <a:prstClr val="black">
                    <a:tint val="75000"/>
                  </a:prstClr>
                </a:solidFill>
              </a:rPr>
              <a:pPr/>
              <a:t>9/18/15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E4B408-5F09-47E8-B3C3-6C1BC87893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003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7B3741-7EA6-401D-B71A-E6D77D042EFE}" type="datetimeFigureOut">
              <a:rPr lang="en-US" smtClean="0">
                <a:solidFill>
                  <a:prstClr val="black">
                    <a:tint val="75000"/>
                  </a:prstClr>
                </a:solidFill>
              </a:rPr>
              <a:pPr/>
              <a:t>9/18/15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4B408-5F09-47E8-B3C3-6C1BC87893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4873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7B3741-7EA6-401D-B71A-E6D77D042EFE}" type="datetimeFigureOut">
              <a:rPr lang="en-US" smtClean="0">
                <a:solidFill>
                  <a:prstClr val="black">
                    <a:tint val="75000"/>
                  </a:prstClr>
                </a:solidFill>
              </a:rPr>
              <a:pPr/>
              <a:t>9/18/15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E4B408-5F09-47E8-B3C3-6C1BC87893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807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93384732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2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extLst>
      <p:ext uri="{BB962C8B-B14F-4D97-AF65-F5344CB8AC3E}">
        <p14:creationId xmlns:p14="http://schemas.microsoft.com/office/powerpoint/2010/main" val="22736441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userDrawn="1">
  <p:cSld name="1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79646">
                    <a:lumMod val="50000"/>
                  </a:srgbClr>
                </a:solidFill>
              </a:rPr>
              <a:pPr/>
              <a:t>‹#›</a:t>
            </a:fld>
            <a:endParaRPr lang="en-US" dirty="0" smtClean="0">
              <a:solidFill>
                <a:srgbClr val="F79646">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207845643"/>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2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79646">
                    <a:lumMod val="50000"/>
                  </a:srgbClr>
                </a:solidFill>
              </a:rPr>
              <a:pPr/>
              <a:t>‹#›</a:t>
            </a:fld>
            <a:endParaRPr lang="en-US" dirty="0" smtClean="0">
              <a:solidFill>
                <a:srgbClr val="F79646">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02658850"/>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3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79646">
                    <a:lumMod val="50000"/>
                  </a:srgbClr>
                </a:solidFill>
              </a:rPr>
              <a:pPr/>
              <a:t>‹#›</a:t>
            </a:fld>
            <a:endParaRPr lang="en-US" dirty="0" smtClean="0">
              <a:solidFill>
                <a:srgbClr val="F79646">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13611800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4_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solidFill>
                  <a:srgbClr val="F79646">
                    <a:lumMod val="50000"/>
                  </a:srgbClr>
                </a:solidFill>
              </a:rPr>
              <a:pPr/>
              <a:t>‹#›</a:t>
            </a:fld>
            <a:endParaRPr lang="en-US" dirty="0" smtClean="0">
              <a:solidFill>
                <a:srgbClr val="F79646">
                  <a:lumMod val="50000"/>
                </a:srgbClr>
              </a:solidFill>
            </a:endParaRPr>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50725271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png"/><Relationship Id="rId16"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slideLayout" Target="../slideLayouts/slideLayout25.xml"/><Relationship Id="rId13" Type="http://schemas.openxmlformats.org/officeDocument/2006/relationships/slideLayout" Target="../slideLayouts/slideLayout26.xml"/><Relationship Id="rId14" Type="http://schemas.openxmlformats.org/officeDocument/2006/relationships/slideLayout" Target="../slideLayouts/slideLayout27.xml"/><Relationship Id="rId15" Type="http://schemas.openxmlformats.org/officeDocument/2006/relationships/theme" Target="../theme/theme2.xml"/><Relationship Id="rId16" Type="http://schemas.openxmlformats.org/officeDocument/2006/relationships/image" Target="../media/image2.png"/><Relationship Id="rId17" Type="http://schemas.openxmlformats.org/officeDocument/2006/relationships/image" Target="../media/image3.emf"/><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slideLayout" Target="../slideLayouts/slideLayout39.xml"/><Relationship Id="rId13" Type="http://schemas.openxmlformats.org/officeDocument/2006/relationships/slideLayout" Target="../slideLayouts/slideLayout40.xml"/><Relationship Id="rId14" Type="http://schemas.openxmlformats.org/officeDocument/2006/relationships/theme" Target="../theme/theme3.xml"/><Relationship Id="rId15" Type="http://schemas.openxmlformats.org/officeDocument/2006/relationships/image" Target="../media/image2.png"/><Relationship Id="rId16" Type="http://schemas.openxmlformats.org/officeDocument/2006/relationships/image" Target="../media/image3.emf"/><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1.xml"/><Relationship Id="rId12" Type="http://schemas.openxmlformats.org/officeDocument/2006/relationships/slideLayout" Target="../slideLayouts/slideLayout52.xml"/><Relationship Id="rId13" Type="http://schemas.openxmlformats.org/officeDocument/2006/relationships/slideLayout" Target="../slideLayouts/slideLayout53.xml"/><Relationship Id="rId14" Type="http://schemas.openxmlformats.org/officeDocument/2006/relationships/slideLayout" Target="../slideLayouts/slideLayout54.xml"/><Relationship Id="rId15" Type="http://schemas.openxmlformats.org/officeDocument/2006/relationships/slideLayout" Target="../slideLayouts/slideLayout55.xml"/><Relationship Id="rId16" Type="http://schemas.openxmlformats.org/officeDocument/2006/relationships/slideLayout" Target="../slideLayouts/slideLayout56.xml"/><Relationship Id="rId17" Type="http://schemas.openxmlformats.org/officeDocument/2006/relationships/slideLayout" Target="../slideLayouts/slideLayout57.xml"/><Relationship Id="rId18" Type="http://schemas.openxmlformats.org/officeDocument/2006/relationships/theme" Target="../theme/theme4.xml"/><Relationship Id="rId1" Type="http://schemas.openxmlformats.org/officeDocument/2006/relationships/slideLayout" Target="../slideLayouts/slideLayout41.xml"/><Relationship Id="rId2" Type="http://schemas.openxmlformats.org/officeDocument/2006/relationships/slideLayout" Target="../slideLayouts/slideLayout42.xml"/><Relationship Id="rId3" Type="http://schemas.openxmlformats.org/officeDocument/2006/relationships/slideLayout" Target="../slideLayouts/slideLayout43.xml"/><Relationship Id="rId4" Type="http://schemas.openxmlformats.org/officeDocument/2006/relationships/slideLayout" Target="../slideLayouts/slideLayout44.xml"/><Relationship Id="rId5" Type="http://schemas.openxmlformats.org/officeDocument/2006/relationships/slideLayout" Target="../slideLayouts/slideLayout45.xml"/><Relationship Id="rId6" Type="http://schemas.openxmlformats.org/officeDocument/2006/relationships/slideLayout" Target="../slideLayouts/slideLayout46.xml"/><Relationship Id="rId7" Type="http://schemas.openxmlformats.org/officeDocument/2006/relationships/slideLayout" Target="../slideLayouts/slideLayout47.xml"/><Relationship Id="rId8" Type="http://schemas.openxmlformats.org/officeDocument/2006/relationships/slideLayout" Target="../slideLayouts/slideLayout48.xml"/><Relationship Id="rId9" Type="http://schemas.openxmlformats.org/officeDocument/2006/relationships/slideLayout" Target="../slideLayouts/slideLayout49.xml"/><Relationship Id="rId10"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33913400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127048996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7B3741-7EA6-401D-B71A-E6D77D042EFE}" type="datetimeFigureOut">
              <a:rPr lang="en-US" smtClean="0">
                <a:solidFill>
                  <a:prstClr val="black">
                    <a:tint val="75000"/>
                  </a:prstClr>
                </a:solidFill>
              </a:rPr>
              <a:pPr/>
              <a:t>9/18/15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E4B408-5F09-47E8-B3C3-6C1BC87893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96586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cde.state.co.us/CoExtendedEO/StateStandards.asp" TargetMode="External"/><Relationship Id="rId4" Type="http://schemas.openxmlformats.org/officeDocument/2006/relationships/hyperlink" Target="http://www2.cde.state.co.us/scripts/allstandards/costandards.asp?stid=6&amp;stid2=0&amp;glid2=0" TargetMode="External"/><Relationship Id="rId5" Type="http://schemas.openxmlformats.org/officeDocument/2006/relationships/hyperlink" Target="http://www.cde.state.co.us/cdesped/instructionalstandards" TargetMode="External"/><Relationship Id="rId1" Type="http://schemas.openxmlformats.org/officeDocument/2006/relationships/slideLayout" Target="../slideLayouts/slideLayout5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5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cid:image001.png@01CF7E62.F9BEA770" TargetMode="External"/><Relationship Id="rId1" Type="http://schemas.openxmlformats.org/officeDocument/2006/relationships/slideLayout" Target="../slideLayouts/slideLayout5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4" Type="http://schemas.openxmlformats.org/officeDocument/2006/relationships/image" Target="../media/image22.png"/><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hyperlink" Target="http://www.cde.state.co.us/cdesped/accommodations" TargetMode="External"/><Relationship Id="rId5" Type="http://schemas.openxmlformats.org/officeDocument/2006/relationships/image" Target="../media/image25.jpeg"/><Relationship Id="rId1" Type="http://schemas.openxmlformats.org/officeDocument/2006/relationships/slideLayout" Target="../slideLayouts/slideLayout15.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5.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15.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hyperlink" Target="mailto:foundationforadvancedlearning@gmail.com" TargetMode="External"/><Relationship Id="rId1" Type="http://schemas.openxmlformats.org/officeDocument/2006/relationships/slideLayout" Target="../slideLayouts/slideLayout15.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5.xml"/><Relationship Id="rId3"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4" Type="http://schemas.openxmlformats.org/officeDocument/2006/relationships/hyperlink" Target="http://www.cde.state.co.us/cdesped/accommodations" TargetMode="External"/><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5.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hyperlink" Target="http://www.clevelandpeople.com/images/greek/greekfest-2008/greek-food-menu.jpg" TargetMode="External"/><Relationship Id="rId1" Type="http://schemas.openxmlformats.org/officeDocument/2006/relationships/slideLayout" Target="../slideLayouts/slideLayout15.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7.xml"/></Relationships>
</file>

<file path=ppt/slides/_rels/slide42.xml.rels><?xml version="1.0" encoding="UTF-8" standalone="yes"?>
<Relationships xmlns="http://schemas.openxmlformats.org/package/2006/relationships"><Relationship Id="rId3" Type="http://schemas.openxmlformats.org/officeDocument/2006/relationships/image" Target="../media/image130.png"/><Relationship Id="rId4" Type="http://schemas.openxmlformats.org/officeDocument/2006/relationships/image" Target="../media/image31.png"/><Relationship Id="rId1" Type="http://schemas.openxmlformats.org/officeDocument/2006/relationships/slideLayout" Target="../slideLayouts/slideLayout15.xml"/><Relationship Id="rId2" Type="http://schemas.openxmlformats.org/officeDocument/2006/relationships/notesSlide" Target="../notesSlides/notesSlide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image" Target="../media/image17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image" Target="../media/image18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1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4.xml"/><Relationship Id="rId3" Type="http://schemas.openxmlformats.org/officeDocument/2006/relationships/image" Target="../media/image19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6.xml"/><Relationship Id="rId2" Type="http://schemas.openxmlformats.org/officeDocument/2006/relationships/notesSlide" Target="../notesSlides/notesSlide4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36.png"/><Relationship Id="rId3" Type="http://schemas.openxmlformats.org/officeDocument/2006/relationships/hyperlink" Target="http://iris.peabody.vanderbilt.edu/module/rpm/"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chart" Target="../charts/char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7.xml"/><Relationship Id="rId3"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5.xml"/><Relationship Id="rId2" Type="http://schemas.openxmlformats.org/officeDocument/2006/relationships/notesSlide" Target="../notesSlides/notesSlide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hyperlink" Target="https://www.learninga-z.com/commoncore/text-complexity.html" TargetMode="External"/><Relationship Id="rId3" Type="http://schemas.openxmlformats.org/officeDocument/2006/relationships/hyperlink" Target="https://lexile.com/using-lexile/lexile-measures-and-the-ccssi/"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hyperlink" Target="http://www.lexile.com/analyzer/" TargetMode="External"/><Relationship Id="rId4" Type="http://schemas.openxmlformats.org/officeDocument/2006/relationships/hyperlink" Target="http://www.lexile.com/fab" TargetMode="External"/><Relationship Id="rId5" Type="http://schemas.openxmlformats.org/officeDocument/2006/relationships/image" Target="../media/image39.png"/><Relationship Id="rId1" Type="http://schemas.openxmlformats.org/officeDocument/2006/relationships/slideLayout" Target="../slideLayouts/slideLayout15.xml"/><Relationship Id="rId2" Type="http://schemas.openxmlformats.org/officeDocument/2006/relationships/hyperlink" Target="http://www.lexile.com/about-lexile/lexile-codes/"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programs.ccsso.org/projects/common%20core%20resources/documents/Informational%20Text%20Qualitative%20Rubric.pdf" TargetMode="External"/><Relationship Id="rId4" Type="http://schemas.openxmlformats.org/officeDocument/2006/relationships/hyperlink" Target="http://programs.ccsso.org/projects/common%20core%20resources/documents/Literary%20Text%20Qualitative%20Rubric.pdf" TargetMode="External"/><Relationship Id="rId5" Type="http://schemas.openxmlformats.org/officeDocument/2006/relationships/hyperlink" Target="http://textproject.org/assets/text-matters/Text-Matters_7-Actions-Text-Complexity.pdf" TargetMode="External"/><Relationship Id="rId1" Type="http://schemas.openxmlformats.org/officeDocument/2006/relationships/slideLayout" Target="../slideLayouts/slideLayout15.xml"/><Relationship Id="rId2" Type="http://schemas.openxmlformats.org/officeDocument/2006/relationships/hyperlink" Target="http://www.dynamiclearningmaps.org/sites/drupal.dynamiclearningmaps.org/files/documents/publication/text_complexity_in_the_Dynamic_Learning_Maps_alternate_assessment_system.pdf"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www.eslbase.com/articles/authentic-materials-2"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newsela.com/articles/goodall-book/id/10476/" TargetMode="External"/><Relationship Id="rId4" Type="http://schemas.openxmlformats.org/officeDocument/2006/relationships/hyperlink" Target="http://www.lexile.com/" TargetMode="External"/><Relationship Id="rId5" Type="http://schemas.openxmlformats.org/officeDocument/2006/relationships/hyperlink" Target="https://www.lexile.com/analyzer/" TargetMode="External"/><Relationship Id="rId6" Type="http://schemas.openxmlformats.org/officeDocument/2006/relationships/hyperlink" Target="http://www.textcompactor.com/" TargetMode="External"/><Relationship Id="rId7" Type="http://schemas.openxmlformats.org/officeDocument/2006/relationships/hyperlink" Target="http://secure.dynamiclearningmaps.org/unc/texts/index.html" TargetMode="External"/><Relationship Id="rId8" Type="http://schemas.openxmlformats.org/officeDocument/2006/relationships/image" Target="../media/image40.png"/><Relationship Id="rId1" Type="http://schemas.openxmlformats.org/officeDocument/2006/relationships/slideLayout" Target="../slideLayouts/slideLayout15.xml"/><Relationship Id="rId2" Type="http://schemas.openxmlformats.org/officeDocument/2006/relationships/hyperlink" Target="https://www.newsela.com/"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hyperlink" Target="http://www.corestandards.org/assets/Appendix_B.pdf"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textcompactor.com/"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www.naturalreaders.com/"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s://rewordify.com/index.php"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hyperlink" Target="https://www.youtube.com/watch?v=jrly3EtnT8I" TargetMode="External"/><Relationship Id="rId4" Type="http://schemas.openxmlformats.org/officeDocument/2006/relationships/hyperlink" Target="https://www.youtube.com/watch?v=2anzoCrsgfw" TargetMode="External"/><Relationship Id="rId5" Type="http://schemas.openxmlformats.org/officeDocument/2006/relationships/hyperlink" Target="https://www.youtube.com/watch?v=9emLkXlMcOs" TargetMode="External"/><Relationship Id="rId6" Type="http://schemas.openxmlformats.org/officeDocument/2006/relationships/hyperlink" Target="https://www.youtube.com/watch?v=pf9CTJj9dCM" TargetMode="External"/><Relationship Id="rId7" Type="http://schemas.openxmlformats.org/officeDocument/2006/relationships/image" Target="../media/image41.png"/><Relationship Id="rId1" Type="http://schemas.openxmlformats.org/officeDocument/2006/relationships/slideLayout" Target="../slideLayouts/slideLayout15.xml"/><Relationship Id="rId2" Type="http://schemas.openxmlformats.org/officeDocument/2006/relationships/hyperlink" Target="http://nieonline.com/tbtimes/downloads/CCSS_reading.pdf"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www.tarheelreader.org/" TargetMode="External"/><Relationship Id="rId3" Type="http://schemas.openxmlformats.org/officeDocument/2006/relationships/hyperlink" Target="http://secure.dynamiclearningmaps.org/unc/texts/"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hyperlink" Target="http://iris.peabody.vanderbilt.edu/module/rpm/"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mailto:Lamirande_l@cde.state.co.us" TargetMode="External"/><Relationship Id="rId4" Type="http://schemas.openxmlformats.org/officeDocument/2006/relationships/hyperlink" Target="mailto:odegard-siegele_r@cde.state.co.us" TargetMode="External"/><Relationship Id="rId5" Type="http://schemas.openxmlformats.org/officeDocument/2006/relationships/hyperlink" Target="mailto:schold_n@cde.state.co.us" TargetMode="External"/><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sz="3600" dirty="0" smtClean="0">
                <a:solidFill>
                  <a:srgbClr val="FFC000"/>
                </a:solidFill>
                <a:effectLst>
                  <a:outerShdw blurRad="38100" dist="38100" dir="2700000" algn="tl">
                    <a:srgbClr val="000000">
                      <a:alpha val="43137"/>
                    </a:srgbClr>
                  </a:outerShdw>
                </a:effectLst>
              </a:rPr>
              <a:t>Pikes Peak BOCES</a:t>
            </a:r>
          </a:p>
        </p:txBody>
      </p:sp>
      <p:sp>
        <p:nvSpPr>
          <p:cNvPr id="5" name="Title 4"/>
          <p:cNvSpPr>
            <a:spLocks noGrp="1"/>
          </p:cNvSpPr>
          <p:nvPr>
            <p:ph type="title"/>
          </p:nvPr>
        </p:nvSpPr>
        <p:spPr/>
        <p:txBody>
          <a:bodyPr/>
          <a:lstStyle/>
          <a:p>
            <a:r>
              <a:rPr lang="en-US" sz="2800" b="1" i="1" dirty="0" smtClean="0"/>
              <a:t>Progressing from “Compliant IEPs” to Writing Standards-aligned Individualized Education Programs (IEPs)</a:t>
            </a:r>
            <a:endParaRPr lang="en-US" sz="2800" b="1" i="1" dirty="0"/>
          </a:p>
        </p:txBody>
      </p:sp>
      <p:sp>
        <p:nvSpPr>
          <p:cNvPr id="7" name="Text Placeholder 6"/>
          <p:cNvSpPr>
            <a:spLocks noGrp="1"/>
          </p:cNvSpPr>
          <p:nvPr>
            <p:ph type="body" sz="quarter" idx="10"/>
          </p:nvPr>
        </p:nvSpPr>
        <p:spPr>
          <a:xfrm>
            <a:off x="522889" y="5208765"/>
            <a:ext cx="8341851" cy="1065911"/>
          </a:xfrm>
        </p:spPr>
        <p:txBody>
          <a:bodyPr/>
          <a:lstStyle/>
          <a:p>
            <a:r>
              <a:rPr lang="en-US" b="1" dirty="0" smtClean="0">
                <a:solidFill>
                  <a:schemeClr val="tx1">
                    <a:lumMod val="50000"/>
                  </a:schemeClr>
                </a:solidFill>
              </a:rPr>
              <a:t>September 10, 2015</a:t>
            </a:r>
          </a:p>
          <a:p>
            <a:r>
              <a:rPr lang="en-US" sz="1800" b="1" i="1" dirty="0" smtClean="0">
                <a:solidFill>
                  <a:schemeClr val="tx1">
                    <a:lumMod val="50000"/>
                  </a:schemeClr>
                </a:solidFill>
              </a:rPr>
              <a:t>Exceptional Student Services Unit</a:t>
            </a:r>
            <a:endParaRPr lang="en-US" sz="1800" b="1" i="1" dirty="0">
              <a:solidFill>
                <a:schemeClr val="tx1">
                  <a:lumMod val="50000"/>
                </a:schemeClr>
              </a:solidFill>
            </a:endParaRPr>
          </a:p>
          <a:p>
            <a:r>
              <a:rPr lang="en-US" b="1" dirty="0" smtClean="0">
                <a:solidFill>
                  <a:schemeClr val="tx1">
                    <a:lumMod val="50000"/>
                  </a:schemeClr>
                </a:solidFill>
              </a:rPr>
              <a:t>Linda Lamirande               Rebecca Odegard-Siegele                Njal Schold</a:t>
            </a:r>
            <a:endParaRPr lang="en-US" b="1" dirty="0">
              <a:solidFill>
                <a:schemeClr val="tx1">
                  <a:lumMod val="50000"/>
                </a:schemeClr>
              </a:solidFill>
            </a:endParaRPr>
          </a:p>
        </p:txBody>
      </p:sp>
    </p:spTree>
    <p:extLst>
      <p:ext uri="{BB962C8B-B14F-4D97-AF65-F5344CB8AC3E}">
        <p14:creationId xmlns:p14="http://schemas.microsoft.com/office/powerpoint/2010/main" val="42114146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10</a:t>
            </a:fld>
            <a:endParaRPr lang="en-US" dirty="0" smtClean="0"/>
          </a:p>
        </p:txBody>
      </p:sp>
      <p:sp>
        <p:nvSpPr>
          <p:cNvPr id="6" name="Text Placeholder 5"/>
          <p:cNvSpPr>
            <a:spLocks noGrp="1"/>
          </p:cNvSpPr>
          <p:nvPr>
            <p:ph type="body" sz="half" idx="2"/>
          </p:nvPr>
        </p:nvSpPr>
        <p:spPr/>
        <p:txBody>
          <a:bodyPr/>
          <a:lstStyle/>
          <a:p>
            <a:r>
              <a:rPr lang="en-US" dirty="0" smtClean="0"/>
              <a:t>Project Forum, NASDSE  2007</a:t>
            </a:r>
            <a:endParaRPr lang="en-US" dirty="0"/>
          </a:p>
        </p:txBody>
      </p:sp>
      <p:sp>
        <p:nvSpPr>
          <p:cNvPr id="5" name="Title 4"/>
          <p:cNvSpPr>
            <a:spLocks noGrp="1"/>
          </p:cNvSpPr>
          <p:nvPr>
            <p:ph type="title"/>
          </p:nvPr>
        </p:nvSpPr>
        <p:spPr/>
        <p:txBody>
          <a:bodyPr/>
          <a:lstStyle/>
          <a:p>
            <a:r>
              <a:rPr lang="en-US" dirty="0" smtClean="0"/>
              <a:t>A Seven-Step Process</a:t>
            </a:r>
            <a:endParaRPr lang="en-US" dirty="0"/>
          </a:p>
        </p:txBody>
      </p:sp>
      <p:graphicFrame>
        <p:nvGraphicFramePr>
          <p:cNvPr id="10" name="Diagram 9"/>
          <p:cNvGraphicFramePr/>
          <p:nvPr>
            <p:extLst>
              <p:ext uri="{D42A27DB-BD31-4B8C-83A1-F6EECF244321}">
                <p14:modId xmlns:p14="http://schemas.microsoft.com/office/powerpoint/2010/main" val="599027808"/>
              </p:ext>
            </p:extLst>
          </p:nvPr>
        </p:nvGraphicFramePr>
        <p:xfrm>
          <a:off x="2301240" y="302832"/>
          <a:ext cx="669036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301240" y="6356350"/>
            <a:ext cx="4674747" cy="369332"/>
          </a:xfrm>
          <a:prstGeom prst="rect">
            <a:avLst/>
          </a:prstGeom>
          <a:noFill/>
        </p:spPr>
        <p:txBody>
          <a:bodyPr wrap="square" rtlCol="0">
            <a:spAutoFit/>
          </a:bodyPr>
          <a:lstStyle/>
          <a:p>
            <a:r>
              <a:rPr lang="en-US" b="1" dirty="0" smtClean="0">
                <a:solidFill>
                  <a:srgbClr val="EF7521"/>
                </a:solidFill>
              </a:rPr>
              <a:t>Handout:  Seven Step Booklet</a:t>
            </a:r>
            <a:endParaRPr lang="en-US" b="1" dirty="0">
              <a:solidFill>
                <a:srgbClr val="EF7521"/>
              </a:solidFill>
            </a:endParaRPr>
          </a:p>
        </p:txBody>
      </p:sp>
    </p:spTree>
    <p:extLst>
      <p:ext uri="{BB962C8B-B14F-4D97-AF65-F5344CB8AC3E}">
        <p14:creationId xmlns:p14="http://schemas.microsoft.com/office/powerpoint/2010/main" val="99684581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11</a:t>
            </a:fld>
            <a:endParaRPr lang="en-US" dirty="0" smtClean="0"/>
          </a:p>
        </p:txBody>
      </p:sp>
      <p:sp>
        <p:nvSpPr>
          <p:cNvPr id="3" name="Text Placeholder 2"/>
          <p:cNvSpPr>
            <a:spLocks noGrp="1"/>
          </p:cNvSpPr>
          <p:nvPr>
            <p:ph type="body" sz="half" idx="2"/>
          </p:nvPr>
        </p:nvSpPr>
        <p:spPr>
          <a:xfrm>
            <a:off x="60220" y="3032252"/>
            <a:ext cx="1910820" cy="2816352"/>
          </a:xfrm>
        </p:spPr>
        <p:txBody>
          <a:bodyPr/>
          <a:lstStyle/>
          <a:p>
            <a:r>
              <a:rPr lang="en-US" sz="3200" b="1" dirty="0" smtClean="0"/>
              <a:t>Review enrolled grade-level standards</a:t>
            </a:r>
            <a:endParaRPr lang="en-US" sz="2800" b="1" dirty="0"/>
          </a:p>
        </p:txBody>
      </p:sp>
      <p:sp>
        <p:nvSpPr>
          <p:cNvPr id="7" name="Chevron 6"/>
          <p:cNvSpPr/>
          <p:nvPr/>
        </p:nvSpPr>
        <p:spPr>
          <a:xfrm rot="5400000">
            <a:off x="-185449" y="1099846"/>
            <a:ext cx="2230173" cy="14630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C6670"/>
              </a:solidFill>
            </a:endParaRPr>
          </a:p>
        </p:txBody>
      </p:sp>
      <p:sp>
        <p:nvSpPr>
          <p:cNvPr id="8" name="TextBox 7"/>
          <p:cNvSpPr txBox="1"/>
          <p:nvPr/>
        </p:nvSpPr>
        <p:spPr>
          <a:xfrm>
            <a:off x="304799" y="1791230"/>
            <a:ext cx="1463042" cy="523220"/>
          </a:xfrm>
          <a:prstGeom prst="rect">
            <a:avLst/>
          </a:prstGeom>
          <a:noFill/>
        </p:spPr>
        <p:txBody>
          <a:bodyPr wrap="square" rtlCol="0">
            <a:spAutoFit/>
          </a:bodyPr>
          <a:lstStyle/>
          <a:p>
            <a:r>
              <a:rPr lang="en-US" sz="2800" b="1" dirty="0" smtClean="0">
                <a:solidFill>
                  <a:prstClr val="white"/>
                </a:solidFill>
              </a:rPr>
              <a:t>Step 1</a:t>
            </a:r>
            <a:endParaRPr lang="en-US" sz="2800" b="1" dirty="0">
              <a:solidFill>
                <a:prstClr val="white"/>
              </a:solidFill>
            </a:endParaRPr>
          </a:p>
        </p:txBody>
      </p:sp>
      <p:sp>
        <p:nvSpPr>
          <p:cNvPr id="4" name="TextBox 3"/>
          <p:cNvSpPr txBox="1"/>
          <p:nvPr/>
        </p:nvSpPr>
        <p:spPr>
          <a:xfrm>
            <a:off x="2148841" y="525224"/>
            <a:ext cx="6873240" cy="5570756"/>
          </a:xfrm>
          <a:prstGeom prst="rect">
            <a:avLst/>
          </a:prstGeom>
          <a:noFill/>
        </p:spPr>
        <p:txBody>
          <a:bodyPr wrap="square" rtlCol="0">
            <a:spAutoFit/>
          </a:bodyPr>
          <a:lstStyle/>
          <a:p>
            <a:r>
              <a:rPr lang="en-US" sz="3200" dirty="0" smtClean="0">
                <a:solidFill>
                  <a:srgbClr val="488BC9"/>
                </a:solidFill>
              </a:rPr>
              <a:t>Determine the Academic Achievement Standard </a:t>
            </a:r>
          </a:p>
          <a:p>
            <a:pPr marL="742950" lvl="1" indent="-285750">
              <a:buFont typeface="Arial" panose="020B0604020202020204" pitchFamily="34" charset="0"/>
              <a:buChar char="•"/>
            </a:pPr>
            <a:r>
              <a:rPr lang="en-US" sz="2400" b="1" dirty="0" smtClean="0">
                <a:solidFill>
                  <a:srgbClr val="5C6670"/>
                </a:solidFill>
              </a:rPr>
              <a:t>Alternate Standards &amp; Instruction Participation Guidelines Worksheet</a:t>
            </a:r>
          </a:p>
          <a:p>
            <a:pPr marL="742950" lvl="1" indent="-285750">
              <a:buFont typeface="Arial" panose="020B0604020202020204" pitchFamily="34" charset="0"/>
              <a:buChar char="•"/>
            </a:pPr>
            <a:r>
              <a:rPr lang="en-US" sz="2400" b="1" dirty="0" smtClean="0">
                <a:solidFill>
                  <a:srgbClr val="5C6670"/>
                </a:solidFill>
              </a:rPr>
              <a:t>Companion Document:  Participation Guidelines </a:t>
            </a:r>
          </a:p>
          <a:p>
            <a:endParaRPr lang="en-US" sz="2800" b="1" dirty="0" smtClean="0">
              <a:solidFill>
                <a:srgbClr val="5C6670"/>
              </a:solidFill>
            </a:endParaRPr>
          </a:p>
          <a:p>
            <a:pPr marL="285750" indent="-285750">
              <a:buFont typeface="Arial" panose="020B0604020202020204" pitchFamily="34" charset="0"/>
              <a:buChar char="•"/>
            </a:pPr>
            <a:r>
              <a:rPr lang="en-US" sz="2800" b="1" dirty="0" smtClean="0">
                <a:solidFill>
                  <a:srgbClr val="5C6670"/>
                </a:solidFill>
                <a:hlinkClick r:id="rId3"/>
              </a:rPr>
              <a:t>Colorado Academic Standards / Extended Evidence Outcomes</a:t>
            </a:r>
            <a:endParaRPr lang="en-US" sz="2800" b="1" dirty="0" smtClean="0">
              <a:solidFill>
                <a:srgbClr val="5C6670"/>
              </a:solidFill>
            </a:endParaRPr>
          </a:p>
          <a:p>
            <a:endParaRPr lang="en-US" sz="2800" b="1" dirty="0" smtClean="0">
              <a:solidFill>
                <a:srgbClr val="5C6670"/>
              </a:solidFill>
            </a:endParaRPr>
          </a:p>
          <a:p>
            <a:pPr marL="285750" indent="-285750">
              <a:buFont typeface="Arial" panose="020B0604020202020204" pitchFamily="34" charset="0"/>
              <a:buChar char="•"/>
            </a:pPr>
            <a:r>
              <a:rPr lang="en-US" sz="2800" b="1" dirty="0" smtClean="0">
                <a:solidFill>
                  <a:srgbClr val="5C6670"/>
                </a:solidFill>
                <a:hlinkClick r:id="rId4"/>
              </a:rPr>
              <a:t>Sortable Standards</a:t>
            </a:r>
            <a:endParaRPr lang="en-US" sz="2800" b="1" dirty="0" smtClean="0">
              <a:solidFill>
                <a:srgbClr val="5C6670"/>
              </a:solidFill>
            </a:endParaRPr>
          </a:p>
          <a:p>
            <a:endParaRPr lang="en-US" sz="2800" b="1" dirty="0" smtClean="0">
              <a:solidFill>
                <a:srgbClr val="5C6670"/>
              </a:solidFill>
            </a:endParaRPr>
          </a:p>
          <a:p>
            <a:pPr marL="285750" indent="-285750">
              <a:buFont typeface="Arial" panose="020B0604020202020204" pitchFamily="34" charset="0"/>
              <a:buChar char="•"/>
            </a:pPr>
            <a:r>
              <a:rPr lang="en-US" sz="2800" b="1" dirty="0" smtClean="0">
                <a:solidFill>
                  <a:srgbClr val="5C6670"/>
                </a:solidFill>
                <a:hlinkClick r:id="rId5"/>
              </a:rPr>
              <a:t>Standards Side-by-Side Reference Tools</a:t>
            </a:r>
            <a:endParaRPr lang="en-US" sz="2800" b="1" dirty="0">
              <a:solidFill>
                <a:srgbClr val="5C6670"/>
              </a:solidFill>
            </a:endParaRPr>
          </a:p>
        </p:txBody>
      </p:sp>
      <p:sp>
        <p:nvSpPr>
          <p:cNvPr id="5" name="Double Wave 4"/>
          <p:cNvSpPr/>
          <p:nvPr/>
        </p:nvSpPr>
        <p:spPr>
          <a:xfrm rot="20608811">
            <a:off x="1171774" y="5593830"/>
            <a:ext cx="978771" cy="706177"/>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C000"/>
                </a:solidFill>
                <a:latin typeface="Arial Black" panose="020B0A04020102020204" pitchFamily="34" charset="0"/>
              </a:rPr>
              <a:t>NEW!</a:t>
            </a:r>
            <a:endParaRPr lang="en-US" dirty="0">
              <a:solidFill>
                <a:srgbClr val="FFC000"/>
              </a:solidFill>
              <a:latin typeface="Arial Black" panose="020B0A04020102020204" pitchFamily="34" charset="0"/>
            </a:endParaRPr>
          </a:p>
        </p:txBody>
      </p:sp>
    </p:spTree>
    <p:extLst>
      <p:ext uri="{BB962C8B-B14F-4D97-AF65-F5344CB8AC3E}">
        <p14:creationId xmlns:p14="http://schemas.microsoft.com/office/powerpoint/2010/main" val="8287679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Standards Pre-Session Survey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12</a:t>
            </a:fld>
            <a:endParaRPr lang="en-US" dirty="0" smtClean="0"/>
          </a:p>
        </p:txBody>
      </p:sp>
    </p:spTree>
    <p:extLst>
      <p:ext uri="{BB962C8B-B14F-4D97-AF65-F5344CB8AC3E}">
        <p14:creationId xmlns:p14="http://schemas.microsoft.com/office/powerpoint/2010/main" val="15883789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13</a:t>
            </a:fld>
            <a:endParaRPr lang="en-US" dirty="0" smtClean="0"/>
          </a:p>
        </p:txBody>
      </p:sp>
      <p:sp>
        <p:nvSpPr>
          <p:cNvPr id="3" name="Text Placeholder 2"/>
          <p:cNvSpPr>
            <a:spLocks noGrp="1"/>
          </p:cNvSpPr>
          <p:nvPr>
            <p:ph type="body" sz="half" idx="2"/>
          </p:nvPr>
        </p:nvSpPr>
        <p:spPr>
          <a:xfrm>
            <a:off x="60220" y="3032252"/>
            <a:ext cx="1910820" cy="2816352"/>
          </a:xfrm>
        </p:spPr>
        <p:txBody>
          <a:bodyPr/>
          <a:lstStyle/>
          <a:p>
            <a:r>
              <a:rPr lang="en-US" sz="3200" b="1" dirty="0" smtClean="0"/>
              <a:t>Gather and analyze data</a:t>
            </a:r>
          </a:p>
        </p:txBody>
      </p:sp>
      <p:sp>
        <p:nvSpPr>
          <p:cNvPr id="7" name="Chevron 6"/>
          <p:cNvSpPr/>
          <p:nvPr/>
        </p:nvSpPr>
        <p:spPr>
          <a:xfrm rot="5400000">
            <a:off x="-185449" y="1099846"/>
            <a:ext cx="2230173" cy="14630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C6670"/>
              </a:solidFill>
            </a:endParaRPr>
          </a:p>
        </p:txBody>
      </p:sp>
      <p:sp>
        <p:nvSpPr>
          <p:cNvPr id="8" name="TextBox 7"/>
          <p:cNvSpPr txBox="1"/>
          <p:nvPr/>
        </p:nvSpPr>
        <p:spPr>
          <a:xfrm>
            <a:off x="304799" y="1791230"/>
            <a:ext cx="1463042" cy="523220"/>
          </a:xfrm>
          <a:prstGeom prst="rect">
            <a:avLst/>
          </a:prstGeom>
          <a:noFill/>
        </p:spPr>
        <p:txBody>
          <a:bodyPr wrap="square" rtlCol="0">
            <a:spAutoFit/>
          </a:bodyPr>
          <a:lstStyle/>
          <a:p>
            <a:r>
              <a:rPr lang="en-US" sz="2800" b="1" dirty="0" smtClean="0">
                <a:solidFill>
                  <a:prstClr val="white"/>
                </a:solidFill>
              </a:rPr>
              <a:t>Step 2</a:t>
            </a:r>
            <a:endParaRPr lang="en-US" sz="2800" b="1" dirty="0">
              <a:solidFill>
                <a:prstClr val="white"/>
              </a:solidFill>
            </a:endParaRPr>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smtClean="0">
              <a:solidFill>
                <a:srgbClr val="5C6670"/>
              </a:solidFill>
              <a:latin typeface="Arial" pitchFamily="34" charset="0"/>
              <a:cs typeface="Arial" pitchFamily="34" charset="0"/>
            </a:endParaRPr>
          </a:p>
        </p:txBody>
      </p:sp>
      <p:sp>
        <p:nvSpPr>
          <p:cNvPr id="5" name="Rectangle 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dirty="0" smtClean="0">
              <a:solidFill>
                <a:srgbClr val="5C6670"/>
              </a:solidFill>
              <a:latin typeface="Arial" pitchFamily="34" charset="0"/>
              <a:cs typeface="Arial" pitchFamily="34" charset="0"/>
            </a:endParaRPr>
          </a:p>
        </p:txBody>
      </p:sp>
      <p:grpSp>
        <p:nvGrpSpPr>
          <p:cNvPr id="16" name="Group 15"/>
          <p:cNvGrpSpPr/>
          <p:nvPr/>
        </p:nvGrpSpPr>
        <p:grpSpPr>
          <a:xfrm>
            <a:off x="2103319" y="1112520"/>
            <a:ext cx="6873041" cy="5518149"/>
            <a:chOff x="2103319" y="1531915"/>
            <a:chExt cx="6873041" cy="4622603"/>
          </a:xfrm>
        </p:grpSpPr>
        <p:grpSp>
          <p:nvGrpSpPr>
            <p:cNvPr id="6" name="Group 5"/>
            <p:cNvGrpSpPr/>
            <p:nvPr/>
          </p:nvGrpSpPr>
          <p:grpSpPr>
            <a:xfrm>
              <a:off x="5166360" y="2475686"/>
              <a:ext cx="3810000" cy="3010713"/>
              <a:chOff x="0" y="0"/>
              <a:chExt cx="2907030" cy="1301115"/>
            </a:xfrm>
          </p:grpSpPr>
          <p:sp>
            <p:nvSpPr>
              <p:cNvPr id="9" name="AutoShape 135"/>
              <p:cNvSpPr>
                <a:spLocks noChangeArrowheads="1"/>
              </p:cNvSpPr>
              <p:nvPr/>
            </p:nvSpPr>
            <p:spPr bwMode="auto">
              <a:xfrm>
                <a:off x="0" y="0"/>
                <a:ext cx="2907030" cy="1301115"/>
              </a:xfrm>
              <a:prstGeom prst="leftRightArrowCallout">
                <a:avLst>
                  <a:gd name="adj1" fmla="val 25000"/>
                  <a:gd name="adj2" fmla="val 25000"/>
                  <a:gd name="adj3" fmla="val 16977"/>
                  <a:gd name="adj4" fmla="val 50000"/>
                </a:avLst>
              </a:prstGeom>
              <a:solidFill>
                <a:srgbClr val="D0D2D3"/>
              </a:solidFill>
              <a:ln w="9525">
                <a:solidFill>
                  <a:srgbClr val="000000"/>
                </a:solidFill>
                <a:miter lim="800000"/>
                <a:headEnd/>
                <a:tailEnd/>
              </a:ln>
            </p:spPr>
            <p:txBody>
              <a:bodyPr rot="0" vert="horz" wrap="square" lIns="91440" tIns="45720" rIns="91440" bIns="45720" anchor="t" anchorCtr="0" upright="1">
                <a:noAutofit/>
              </a:bodyPr>
              <a:lstStyle/>
              <a:p>
                <a:endParaRPr lang="en-US" dirty="0">
                  <a:solidFill>
                    <a:srgbClr val="5C6670"/>
                  </a:solidFill>
                </a:endParaRPr>
              </a:p>
            </p:txBody>
          </p:sp>
          <p:sp>
            <p:nvSpPr>
              <p:cNvPr id="10" name="Text Box 2"/>
              <p:cNvSpPr txBox="1">
                <a:spLocks noChangeArrowheads="1"/>
              </p:cNvSpPr>
              <p:nvPr/>
            </p:nvSpPr>
            <p:spPr bwMode="auto">
              <a:xfrm>
                <a:off x="785446" y="70338"/>
                <a:ext cx="1387475" cy="1195070"/>
              </a:xfrm>
              <a:prstGeom prst="rect">
                <a:avLst/>
              </a:prstGeom>
              <a:solidFill>
                <a:srgbClr val="D0D2D3"/>
              </a:solidFill>
              <a:ln>
                <a:noFill/>
              </a:ln>
              <a:extLst/>
            </p:spPr>
            <p:txBody>
              <a:bodyPr rot="0" vert="horz" wrap="square" lIns="91440" tIns="45720" rIns="91440" bIns="45720" anchor="t" anchorCtr="0" upright="1">
                <a:noAutofit/>
              </a:bodyPr>
              <a:lstStyle/>
              <a:p>
                <a:pPr algn="ctr"/>
                <a:r>
                  <a:rPr lang="en-US" sz="1400" b="1" dirty="0" smtClean="0">
                    <a:solidFill>
                      <a:srgbClr val="000000"/>
                    </a:solidFill>
                    <a:ea typeface="MS PGothic"/>
                    <a:cs typeface="Times New Roman"/>
                  </a:rPr>
                  <a:t>Consider </a:t>
                </a:r>
                <a:r>
                  <a:rPr lang="en-US" sz="1400" b="1" dirty="0">
                    <a:solidFill>
                      <a:srgbClr val="000000"/>
                    </a:solidFill>
                    <a:ea typeface="MS PGothic"/>
                    <a:cs typeface="Times New Roman"/>
                  </a:rPr>
                  <a:t>multiple sources of data, including a review of current classroom/district</a:t>
                </a:r>
                <a:r>
                  <a:rPr lang="en-US" sz="1400" b="1" dirty="0" smtClean="0">
                    <a:solidFill>
                      <a:srgbClr val="000000"/>
                    </a:solidFill>
                    <a:ea typeface="MS PGothic"/>
                    <a:cs typeface="Times New Roman"/>
                  </a:rPr>
                  <a:t>/ state </a:t>
                </a:r>
                <a:r>
                  <a:rPr lang="en-US" sz="1400" b="1" dirty="0">
                    <a:solidFill>
                      <a:srgbClr val="000000"/>
                    </a:solidFill>
                    <a:ea typeface="MS PGothic"/>
                    <a:cs typeface="Times New Roman"/>
                  </a:rPr>
                  <a:t>assessment data, interviews and observations</a:t>
                </a:r>
                <a:endParaRPr lang="en-US" sz="2400" b="1" dirty="0">
                  <a:solidFill>
                    <a:srgbClr val="000000"/>
                  </a:solidFill>
                  <a:ea typeface="MS PGothic"/>
                  <a:cs typeface="Times New Roman"/>
                </a:endParaRPr>
              </a:p>
              <a:p>
                <a:pPr marL="228600"/>
                <a:r>
                  <a:rPr lang="en-US" sz="1400" b="1" dirty="0">
                    <a:solidFill>
                      <a:srgbClr val="000000"/>
                    </a:solidFill>
                    <a:ea typeface="MS PGothic"/>
                    <a:cs typeface="Times New Roman"/>
                  </a:rPr>
                  <a:t>R  =  Review</a:t>
                </a:r>
                <a:endParaRPr lang="en-US" sz="2400" b="1" dirty="0">
                  <a:solidFill>
                    <a:srgbClr val="000000"/>
                  </a:solidFill>
                  <a:ea typeface="MS PGothic"/>
                  <a:cs typeface="Times New Roman"/>
                </a:endParaRPr>
              </a:p>
              <a:p>
                <a:pPr marL="228600"/>
                <a:r>
                  <a:rPr lang="en-US" sz="1400" b="1" dirty="0" smtClean="0">
                    <a:solidFill>
                      <a:srgbClr val="000000"/>
                    </a:solidFill>
                    <a:ea typeface="MS PGothic"/>
                    <a:cs typeface="Times New Roman"/>
                  </a:rPr>
                  <a:t>I   </a:t>
                </a:r>
                <a:r>
                  <a:rPr lang="en-US" sz="1400" b="1" dirty="0">
                    <a:solidFill>
                      <a:srgbClr val="000000"/>
                    </a:solidFill>
                    <a:ea typeface="MS PGothic"/>
                    <a:cs typeface="Times New Roman"/>
                  </a:rPr>
                  <a:t>=  Interview</a:t>
                </a:r>
                <a:endParaRPr lang="en-US" sz="2400" b="1" dirty="0">
                  <a:solidFill>
                    <a:srgbClr val="000000"/>
                  </a:solidFill>
                  <a:ea typeface="MS PGothic"/>
                  <a:cs typeface="Times New Roman"/>
                </a:endParaRPr>
              </a:p>
              <a:p>
                <a:pPr marL="228600"/>
                <a:r>
                  <a:rPr lang="en-US" sz="1400" b="1" dirty="0">
                    <a:solidFill>
                      <a:srgbClr val="000000"/>
                    </a:solidFill>
                    <a:ea typeface="MS PGothic"/>
                    <a:cs typeface="Times New Roman"/>
                  </a:rPr>
                  <a:t>O  = Observations</a:t>
                </a:r>
                <a:endParaRPr lang="en-US" sz="2400" b="1" dirty="0">
                  <a:solidFill>
                    <a:srgbClr val="000000"/>
                  </a:solidFill>
                  <a:ea typeface="MS PGothic"/>
                  <a:cs typeface="Times New Roman"/>
                </a:endParaRPr>
              </a:p>
              <a:p>
                <a:pPr marL="228600"/>
                <a:r>
                  <a:rPr lang="en-US" sz="1400" b="1" dirty="0">
                    <a:solidFill>
                      <a:srgbClr val="000000"/>
                    </a:solidFill>
                    <a:ea typeface="MS PGothic"/>
                    <a:cs typeface="Times New Roman"/>
                  </a:rPr>
                  <a:t>T  =  Testing</a:t>
                </a:r>
                <a:endParaRPr lang="en-US" sz="2400" b="1" dirty="0">
                  <a:solidFill>
                    <a:srgbClr val="000000"/>
                  </a:solidFill>
                  <a:ea typeface="MS PGothic"/>
                  <a:cs typeface="Times New Roman"/>
                </a:endParaRPr>
              </a:p>
              <a:p>
                <a:pPr marL="228600"/>
                <a:r>
                  <a:rPr lang="en-US" sz="1600" b="1" dirty="0">
                    <a:solidFill>
                      <a:srgbClr val="000000"/>
                    </a:solidFill>
                    <a:ea typeface="MS PGothic"/>
                    <a:cs typeface="Times New Roman"/>
                  </a:rPr>
                  <a:t> </a:t>
                </a:r>
                <a:endParaRPr lang="en-US" sz="2400" b="1" dirty="0">
                  <a:solidFill>
                    <a:srgbClr val="000000"/>
                  </a:solidFill>
                  <a:ea typeface="MS PGothic"/>
                  <a:cs typeface="Times New Roman"/>
                </a:endParaRPr>
              </a:p>
            </p:txBody>
          </p:sp>
        </p:gr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319" y="1531915"/>
              <a:ext cx="2901950" cy="462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256578" y="3638076"/>
              <a:ext cx="1297716" cy="1754326"/>
            </a:xfrm>
            <a:prstGeom prst="rect">
              <a:avLst/>
            </a:prstGeom>
            <a:noFill/>
          </p:spPr>
          <p:txBody>
            <a:bodyPr wrap="square" rtlCol="0">
              <a:spAutoFit/>
            </a:bodyPr>
            <a:lstStyle/>
            <a:p>
              <a:r>
                <a:rPr lang="en-US" b="1" dirty="0" smtClean="0">
                  <a:solidFill>
                    <a:srgbClr val="000000"/>
                  </a:solidFill>
                </a:rPr>
                <a:t>Knowledge and skills of the enrolled grade level standard</a:t>
              </a:r>
              <a:endParaRPr lang="en-US" b="1" dirty="0">
                <a:solidFill>
                  <a:srgbClr val="000000"/>
                </a:solidFill>
              </a:endParaRPr>
            </a:p>
          </p:txBody>
        </p:sp>
      </p:grpSp>
    </p:spTree>
    <p:extLst>
      <p:ext uri="{BB962C8B-B14F-4D97-AF65-F5344CB8AC3E}">
        <p14:creationId xmlns:p14="http://schemas.microsoft.com/office/powerpoint/2010/main" val="369414855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14</a:t>
            </a:fld>
            <a:endParaRPr lang="en-US" dirty="0" smtClean="0"/>
          </a:p>
        </p:txBody>
      </p:sp>
      <p:sp>
        <p:nvSpPr>
          <p:cNvPr id="3" name="Text Placeholder 2"/>
          <p:cNvSpPr>
            <a:spLocks noGrp="1"/>
          </p:cNvSpPr>
          <p:nvPr>
            <p:ph type="body" sz="half" idx="2"/>
          </p:nvPr>
        </p:nvSpPr>
        <p:spPr>
          <a:xfrm>
            <a:off x="60220" y="3032252"/>
            <a:ext cx="1910820" cy="2816352"/>
          </a:xfrm>
        </p:spPr>
        <p:txBody>
          <a:bodyPr/>
          <a:lstStyle/>
          <a:p>
            <a:r>
              <a:rPr lang="en-US" sz="3200" b="1" dirty="0" smtClean="0"/>
              <a:t>PLAAFP</a:t>
            </a:r>
          </a:p>
          <a:p>
            <a:endParaRPr lang="en-US" sz="2400" b="1" dirty="0" smtClean="0"/>
          </a:p>
          <a:p>
            <a:r>
              <a:rPr lang="en-US" sz="3200" b="1" dirty="0" smtClean="0"/>
              <a:t>Data</a:t>
            </a:r>
          </a:p>
          <a:p>
            <a:r>
              <a:rPr lang="en-US" sz="3200" b="1" dirty="0"/>
              <a:t>+</a:t>
            </a:r>
            <a:endParaRPr lang="en-US" sz="3200" b="1" dirty="0" smtClean="0"/>
          </a:p>
          <a:p>
            <a:r>
              <a:rPr lang="en-US" sz="3200" b="1" dirty="0" smtClean="0"/>
              <a:t>Summary</a:t>
            </a:r>
            <a:endParaRPr lang="en-US" sz="3200" b="1" dirty="0"/>
          </a:p>
        </p:txBody>
      </p:sp>
      <p:sp>
        <p:nvSpPr>
          <p:cNvPr id="7" name="Chevron 6"/>
          <p:cNvSpPr/>
          <p:nvPr/>
        </p:nvSpPr>
        <p:spPr>
          <a:xfrm rot="5400000">
            <a:off x="-185449" y="1099846"/>
            <a:ext cx="2230173" cy="14630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C6670"/>
              </a:solidFill>
            </a:endParaRPr>
          </a:p>
        </p:txBody>
      </p:sp>
      <p:sp>
        <p:nvSpPr>
          <p:cNvPr id="8" name="TextBox 7"/>
          <p:cNvSpPr txBox="1"/>
          <p:nvPr/>
        </p:nvSpPr>
        <p:spPr>
          <a:xfrm>
            <a:off x="304799" y="1791230"/>
            <a:ext cx="1463042" cy="523220"/>
          </a:xfrm>
          <a:prstGeom prst="rect">
            <a:avLst/>
          </a:prstGeom>
          <a:noFill/>
        </p:spPr>
        <p:txBody>
          <a:bodyPr wrap="square" rtlCol="0">
            <a:spAutoFit/>
          </a:bodyPr>
          <a:lstStyle/>
          <a:p>
            <a:r>
              <a:rPr lang="en-US" sz="2800" b="1" dirty="0" smtClean="0">
                <a:solidFill>
                  <a:prstClr val="white"/>
                </a:solidFill>
              </a:rPr>
              <a:t>Step 3</a:t>
            </a:r>
            <a:endParaRPr lang="en-US" sz="2800" b="1" dirty="0">
              <a:solidFill>
                <a:prstClr val="white"/>
              </a:solidFill>
            </a:endParaRPr>
          </a:p>
        </p:txBody>
      </p:sp>
      <p:sp>
        <p:nvSpPr>
          <p:cNvPr id="4" name="TextBox 3"/>
          <p:cNvSpPr txBox="1"/>
          <p:nvPr/>
        </p:nvSpPr>
        <p:spPr>
          <a:xfrm>
            <a:off x="2316481" y="472440"/>
            <a:ext cx="6568440" cy="707886"/>
          </a:xfrm>
          <a:prstGeom prst="rect">
            <a:avLst/>
          </a:prstGeom>
          <a:noFill/>
        </p:spPr>
        <p:txBody>
          <a:bodyPr wrap="square" rtlCol="0">
            <a:spAutoFit/>
          </a:bodyPr>
          <a:lstStyle/>
          <a:p>
            <a:pPr algn="ctr"/>
            <a:r>
              <a:rPr lang="en-US" sz="2000" b="1" dirty="0" smtClean="0">
                <a:solidFill>
                  <a:srgbClr val="5C6670"/>
                </a:solidFill>
              </a:rPr>
              <a:t>Present Levels of Academic Achievement and</a:t>
            </a:r>
          </a:p>
          <a:p>
            <a:pPr algn="ctr"/>
            <a:r>
              <a:rPr lang="en-US" sz="2000" b="1" dirty="0" smtClean="0">
                <a:solidFill>
                  <a:srgbClr val="5C6670"/>
                </a:solidFill>
              </a:rPr>
              <a:t> Functional Performance</a:t>
            </a:r>
            <a:endParaRPr lang="en-US" sz="2000" b="1" dirty="0">
              <a:solidFill>
                <a:srgbClr val="5C6670"/>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1040" y="1270254"/>
            <a:ext cx="7158037"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8343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15</a:t>
            </a:fld>
            <a:endParaRPr lang="en-US" dirty="0" smtClean="0"/>
          </a:p>
        </p:txBody>
      </p:sp>
      <p:sp>
        <p:nvSpPr>
          <p:cNvPr id="3" name="Text Placeholder 2"/>
          <p:cNvSpPr>
            <a:spLocks noGrp="1"/>
          </p:cNvSpPr>
          <p:nvPr>
            <p:ph type="body" sz="half" idx="2"/>
          </p:nvPr>
        </p:nvSpPr>
        <p:spPr>
          <a:xfrm>
            <a:off x="60220" y="3032252"/>
            <a:ext cx="1910820" cy="2816352"/>
          </a:xfrm>
        </p:spPr>
        <p:txBody>
          <a:bodyPr/>
          <a:lstStyle/>
          <a:p>
            <a:r>
              <a:rPr lang="en-US" sz="3200" b="1" dirty="0" smtClean="0"/>
              <a:t>PLAAFP</a:t>
            </a:r>
          </a:p>
          <a:p>
            <a:endParaRPr lang="en-US" sz="2400" b="1" dirty="0" smtClean="0"/>
          </a:p>
          <a:p>
            <a:r>
              <a:rPr lang="en-US" sz="3200" b="1" dirty="0" smtClean="0"/>
              <a:t>Data</a:t>
            </a:r>
          </a:p>
          <a:p>
            <a:r>
              <a:rPr lang="en-US" sz="3200" b="1" dirty="0"/>
              <a:t>+</a:t>
            </a:r>
            <a:endParaRPr lang="en-US" sz="3200" b="1" dirty="0" smtClean="0"/>
          </a:p>
          <a:p>
            <a:r>
              <a:rPr lang="en-US" sz="3200" b="1" dirty="0" smtClean="0"/>
              <a:t>Summary</a:t>
            </a:r>
            <a:endParaRPr lang="en-US" sz="3200" b="1" dirty="0"/>
          </a:p>
        </p:txBody>
      </p:sp>
      <p:sp>
        <p:nvSpPr>
          <p:cNvPr id="7" name="Chevron 6"/>
          <p:cNvSpPr/>
          <p:nvPr/>
        </p:nvSpPr>
        <p:spPr>
          <a:xfrm rot="5400000">
            <a:off x="-185449" y="1099846"/>
            <a:ext cx="2230173" cy="14630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C6670"/>
              </a:solidFill>
            </a:endParaRPr>
          </a:p>
        </p:txBody>
      </p:sp>
      <p:sp>
        <p:nvSpPr>
          <p:cNvPr id="8" name="TextBox 7"/>
          <p:cNvSpPr txBox="1"/>
          <p:nvPr/>
        </p:nvSpPr>
        <p:spPr>
          <a:xfrm>
            <a:off x="304799" y="1791230"/>
            <a:ext cx="1463042" cy="523220"/>
          </a:xfrm>
          <a:prstGeom prst="rect">
            <a:avLst/>
          </a:prstGeom>
          <a:noFill/>
        </p:spPr>
        <p:txBody>
          <a:bodyPr wrap="square" rtlCol="0">
            <a:spAutoFit/>
          </a:bodyPr>
          <a:lstStyle/>
          <a:p>
            <a:r>
              <a:rPr lang="en-US" sz="2800" b="1" dirty="0" smtClean="0">
                <a:solidFill>
                  <a:prstClr val="white"/>
                </a:solidFill>
              </a:rPr>
              <a:t>Step 3</a:t>
            </a:r>
            <a:endParaRPr lang="en-US" sz="2800" b="1" dirty="0">
              <a:solidFill>
                <a:prstClr val="white"/>
              </a:solidFill>
            </a:endParaRPr>
          </a:p>
        </p:txBody>
      </p:sp>
      <p:sp>
        <p:nvSpPr>
          <p:cNvPr id="4" name="TextBox 3"/>
          <p:cNvSpPr txBox="1"/>
          <p:nvPr/>
        </p:nvSpPr>
        <p:spPr>
          <a:xfrm>
            <a:off x="2316481" y="472440"/>
            <a:ext cx="6568440" cy="707886"/>
          </a:xfrm>
          <a:prstGeom prst="rect">
            <a:avLst/>
          </a:prstGeom>
          <a:noFill/>
        </p:spPr>
        <p:txBody>
          <a:bodyPr wrap="square" rtlCol="0">
            <a:spAutoFit/>
          </a:bodyPr>
          <a:lstStyle/>
          <a:p>
            <a:pPr algn="ctr"/>
            <a:r>
              <a:rPr lang="en-US" sz="2000" b="1" dirty="0" smtClean="0">
                <a:solidFill>
                  <a:srgbClr val="5C6670"/>
                </a:solidFill>
              </a:rPr>
              <a:t>Present Levels of Academic Achievement and</a:t>
            </a:r>
          </a:p>
          <a:p>
            <a:pPr algn="ctr"/>
            <a:r>
              <a:rPr lang="en-US" sz="2000" b="1" dirty="0" smtClean="0">
                <a:solidFill>
                  <a:srgbClr val="5C6670"/>
                </a:solidFill>
              </a:rPr>
              <a:t> Functional Performance</a:t>
            </a:r>
            <a:endParaRPr lang="en-US" sz="2000" b="1" dirty="0">
              <a:solidFill>
                <a:srgbClr val="5C6670"/>
              </a:solidFill>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71040" y="1270254"/>
            <a:ext cx="7158037" cy="457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83738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16</a:t>
            </a:fld>
            <a:endParaRPr lang="en-US" dirty="0" smtClean="0"/>
          </a:p>
        </p:txBody>
      </p:sp>
      <p:sp>
        <p:nvSpPr>
          <p:cNvPr id="3" name="Text Placeholder 2"/>
          <p:cNvSpPr>
            <a:spLocks noGrp="1"/>
          </p:cNvSpPr>
          <p:nvPr>
            <p:ph type="body" sz="half" idx="2"/>
          </p:nvPr>
        </p:nvSpPr>
        <p:spPr>
          <a:xfrm>
            <a:off x="0" y="3032252"/>
            <a:ext cx="2058140" cy="2816352"/>
          </a:xfrm>
        </p:spPr>
        <p:txBody>
          <a:bodyPr>
            <a:normAutofit lnSpcReduction="10000"/>
          </a:bodyPr>
          <a:lstStyle/>
          <a:p>
            <a:r>
              <a:rPr lang="en-US" sz="2800" b="1" dirty="0" smtClean="0"/>
              <a:t>Develop measurable annual goals aligned with grade-level academic standards</a:t>
            </a:r>
            <a:endParaRPr lang="en-US" sz="2800" b="1" dirty="0"/>
          </a:p>
        </p:txBody>
      </p:sp>
      <p:sp>
        <p:nvSpPr>
          <p:cNvPr id="7" name="Chevron 6"/>
          <p:cNvSpPr/>
          <p:nvPr/>
        </p:nvSpPr>
        <p:spPr>
          <a:xfrm rot="5400000">
            <a:off x="-185449" y="1099846"/>
            <a:ext cx="2230173" cy="14630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C6670"/>
              </a:solidFill>
            </a:endParaRPr>
          </a:p>
        </p:txBody>
      </p:sp>
      <p:sp>
        <p:nvSpPr>
          <p:cNvPr id="8" name="TextBox 7"/>
          <p:cNvSpPr txBox="1"/>
          <p:nvPr/>
        </p:nvSpPr>
        <p:spPr>
          <a:xfrm>
            <a:off x="304799" y="1791230"/>
            <a:ext cx="1463042" cy="523220"/>
          </a:xfrm>
          <a:prstGeom prst="rect">
            <a:avLst/>
          </a:prstGeom>
          <a:noFill/>
        </p:spPr>
        <p:txBody>
          <a:bodyPr wrap="square" rtlCol="0">
            <a:spAutoFit/>
          </a:bodyPr>
          <a:lstStyle/>
          <a:p>
            <a:r>
              <a:rPr lang="en-US" sz="2800" b="1" dirty="0" smtClean="0">
                <a:solidFill>
                  <a:prstClr val="white"/>
                </a:solidFill>
              </a:rPr>
              <a:t>Step 4</a:t>
            </a:r>
            <a:endParaRPr lang="en-US" sz="2800" b="1" dirty="0">
              <a:solidFill>
                <a:prstClr val="white"/>
              </a:solidFill>
            </a:endParaRPr>
          </a:p>
        </p:txBody>
      </p:sp>
      <p:pic>
        <p:nvPicPr>
          <p:cNvPr id="9" name="Content Placeholder 5"/>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2292827" y="5549646"/>
            <a:ext cx="572294" cy="590804"/>
          </a:xfrm>
          <a:prstGeom prst="rect">
            <a:avLst/>
          </a:prstGeom>
        </p:spPr>
      </p:pic>
      <p:sp>
        <p:nvSpPr>
          <p:cNvPr id="4" name="TextBox 3"/>
          <p:cNvSpPr txBox="1"/>
          <p:nvPr/>
        </p:nvSpPr>
        <p:spPr>
          <a:xfrm>
            <a:off x="2865121" y="5580965"/>
            <a:ext cx="4632960" cy="954107"/>
          </a:xfrm>
          <a:prstGeom prst="rect">
            <a:avLst/>
          </a:prstGeom>
          <a:noFill/>
        </p:spPr>
        <p:txBody>
          <a:bodyPr wrap="square" rtlCol="0">
            <a:spAutoFit/>
          </a:bodyPr>
          <a:lstStyle/>
          <a:p>
            <a:r>
              <a:rPr lang="en-US" dirty="0" smtClean="0">
                <a:solidFill>
                  <a:srgbClr val="5C6670"/>
                </a:solidFill>
              </a:rPr>
              <a:t>See the section called </a:t>
            </a:r>
            <a:r>
              <a:rPr lang="en-US" b="1" i="1" dirty="0" smtClean="0">
                <a:solidFill>
                  <a:srgbClr val="5C6670"/>
                </a:solidFill>
              </a:rPr>
              <a:t>Through the Lens</a:t>
            </a:r>
            <a:r>
              <a:rPr lang="en-US" dirty="0" smtClean="0">
                <a:solidFill>
                  <a:srgbClr val="5C6670"/>
                </a:solidFill>
              </a:rPr>
              <a:t>… for constructed examples using the </a:t>
            </a:r>
            <a:r>
              <a:rPr lang="en-US" sz="2000" b="1" dirty="0" smtClean="0">
                <a:solidFill>
                  <a:srgbClr val="C00000"/>
                </a:solidFill>
              </a:rPr>
              <a:t>A</a:t>
            </a:r>
            <a:r>
              <a:rPr lang="en-US" sz="2000" b="1" dirty="0" smtClean="0">
                <a:solidFill>
                  <a:srgbClr val="5C6670"/>
                </a:solidFill>
              </a:rPr>
              <a:t>-</a:t>
            </a:r>
            <a:r>
              <a:rPr lang="en-US" sz="2000" b="1" dirty="0" smtClean="0">
                <a:solidFill>
                  <a:srgbClr val="0070C0"/>
                </a:solidFill>
              </a:rPr>
              <a:t>B</a:t>
            </a:r>
            <a:r>
              <a:rPr lang="en-US" sz="2000" b="1" dirty="0" smtClean="0">
                <a:solidFill>
                  <a:srgbClr val="5C6670"/>
                </a:solidFill>
              </a:rPr>
              <a:t>-</a:t>
            </a:r>
            <a:r>
              <a:rPr lang="en-US" sz="2000" b="1" dirty="0" smtClean="0">
                <a:solidFill>
                  <a:srgbClr val="7030A0"/>
                </a:solidFill>
              </a:rPr>
              <a:t>C-</a:t>
            </a:r>
            <a:r>
              <a:rPr lang="en-US" sz="2000" b="1" dirty="0" smtClean="0">
                <a:solidFill>
                  <a:srgbClr val="FF0066"/>
                </a:solidFill>
              </a:rPr>
              <a:t>D-</a:t>
            </a:r>
            <a:r>
              <a:rPr lang="en-US" sz="2000" b="1" dirty="0" smtClean="0">
                <a:solidFill>
                  <a:srgbClr val="008080"/>
                </a:solidFill>
              </a:rPr>
              <a:t>E </a:t>
            </a:r>
            <a:r>
              <a:rPr lang="en-US" dirty="0" smtClean="0">
                <a:solidFill>
                  <a:srgbClr val="5C6670"/>
                </a:solidFill>
              </a:rPr>
              <a:t>method of writing SMART goals.</a:t>
            </a:r>
            <a:endParaRPr lang="en-US" dirty="0">
              <a:solidFill>
                <a:srgbClr val="5C6670"/>
              </a:solidFill>
            </a:endParaRP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367" y="152400"/>
            <a:ext cx="717263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64484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17</a:t>
            </a:fld>
            <a:endParaRPr lang="en-US" dirty="0" smtClean="0"/>
          </a:p>
        </p:txBody>
      </p:sp>
      <p:sp>
        <p:nvSpPr>
          <p:cNvPr id="3" name="Text Placeholder 2"/>
          <p:cNvSpPr>
            <a:spLocks noGrp="1"/>
          </p:cNvSpPr>
          <p:nvPr>
            <p:ph type="body" sz="half" idx="2"/>
          </p:nvPr>
        </p:nvSpPr>
        <p:spPr>
          <a:xfrm>
            <a:off x="60220" y="3032252"/>
            <a:ext cx="1910820" cy="2816352"/>
          </a:xfrm>
        </p:spPr>
        <p:txBody>
          <a:bodyPr/>
          <a:lstStyle/>
          <a:p>
            <a:r>
              <a:rPr lang="en-US" sz="2800" b="1" dirty="0" smtClean="0"/>
              <a:t>Monitor and report student progress</a:t>
            </a:r>
            <a:endParaRPr lang="en-US" sz="2800" b="1" dirty="0"/>
          </a:p>
        </p:txBody>
      </p:sp>
      <p:sp>
        <p:nvSpPr>
          <p:cNvPr id="7" name="Chevron 6"/>
          <p:cNvSpPr/>
          <p:nvPr/>
        </p:nvSpPr>
        <p:spPr>
          <a:xfrm rot="5400000">
            <a:off x="-185449" y="1099846"/>
            <a:ext cx="2230173" cy="14630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C6670"/>
              </a:solidFill>
            </a:endParaRPr>
          </a:p>
        </p:txBody>
      </p:sp>
      <p:sp>
        <p:nvSpPr>
          <p:cNvPr id="8" name="TextBox 7"/>
          <p:cNvSpPr txBox="1"/>
          <p:nvPr/>
        </p:nvSpPr>
        <p:spPr>
          <a:xfrm>
            <a:off x="304799" y="1791230"/>
            <a:ext cx="1463042" cy="523220"/>
          </a:xfrm>
          <a:prstGeom prst="rect">
            <a:avLst/>
          </a:prstGeom>
          <a:noFill/>
        </p:spPr>
        <p:txBody>
          <a:bodyPr wrap="square" rtlCol="0">
            <a:spAutoFit/>
          </a:bodyPr>
          <a:lstStyle/>
          <a:p>
            <a:r>
              <a:rPr lang="en-US" sz="2800" b="1" dirty="0" smtClean="0">
                <a:solidFill>
                  <a:prstClr val="white"/>
                </a:solidFill>
              </a:rPr>
              <a:t>Step 5</a:t>
            </a:r>
            <a:endParaRPr lang="en-US" sz="2800" b="1" dirty="0">
              <a:solidFill>
                <a:prstClr val="white"/>
              </a:solidFill>
            </a:endParaRPr>
          </a:p>
        </p:txBody>
      </p:sp>
      <p:pic>
        <p:nvPicPr>
          <p:cNvPr id="6" name="Picture 5" descr="cid:image001.png@01CF7E62.F9BEA77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484120" y="1645920"/>
            <a:ext cx="5593080" cy="3886200"/>
          </a:xfrm>
          <a:prstGeom prst="rect">
            <a:avLst/>
          </a:prstGeom>
          <a:noFill/>
          <a:ln>
            <a:noFill/>
          </a:ln>
        </p:spPr>
      </p:pic>
      <p:cxnSp>
        <p:nvCxnSpPr>
          <p:cNvPr id="9" name="Straight Arrow Connector 8"/>
          <p:cNvCxnSpPr/>
          <p:nvPr/>
        </p:nvCxnSpPr>
        <p:spPr>
          <a:xfrm flipV="1">
            <a:off x="3063240" y="1831366"/>
            <a:ext cx="4770120" cy="1932915"/>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726178" y="5663938"/>
            <a:ext cx="2973582" cy="369332"/>
          </a:xfrm>
          <a:prstGeom prst="rect">
            <a:avLst/>
          </a:prstGeom>
        </p:spPr>
        <p:txBody>
          <a:bodyPr wrap="square">
            <a:spAutoFit/>
          </a:bodyPr>
          <a:lstStyle/>
          <a:p>
            <a:r>
              <a:rPr lang="en-US" b="1" dirty="0">
                <a:solidFill>
                  <a:srgbClr val="5C6670"/>
                </a:solidFill>
              </a:rPr>
              <a:t>4-Point Decision Making </a:t>
            </a:r>
            <a:endParaRPr lang="en-US" dirty="0">
              <a:solidFill>
                <a:srgbClr val="5C6670"/>
              </a:solidFill>
            </a:endParaRPr>
          </a:p>
        </p:txBody>
      </p:sp>
    </p:spTree>
    <p:extLst>
      <p:ext uri="{BB962C8B-B14F-4D97-AF65-F5344CB8AC3E}">
        <p14:creationId xmlns:p14="http://schemas.microsoft.com/office/powerpoint/2010/main" val="59011895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18</a:t>
            </a:fld>
            <a:endParaRPr lang="en-US" dirty="0" smtClean="0"/>
          </a:p>
        </p:txBody>
      </p:sp>
      <p:sp>
        <p:nvSpPr>
          <p:cNvPr id="3" name="Text Placeholder 2"/>
          <p:cNvSpPr>
            <a:spLocks noGrp="1"/>
          </p:cNvSpPr>
          <p:nvPr>
            <p:ph type="body" sz="half" idx="2"/>
          </p:nvPr>
        </p:nvSpPr>
        <p:spPr>
          <a:xfrm>
            <a:off x="60220" y="3032252"/>
            <a:ext cx="1910820" cy="2816352"/>
          </a:xfrm>
        </p:spPr>
        <p:txBody>
          <a:bodyPr/>
          <a:lstStyle/>
          <a:p>
            <a:r>
              <a:rPr lang="en-US" sz="2800" b="1" dirty="0" smtClean="0"/>
              <a:t>Specially designed instruction</a:t>
            </a:r>
          </a:p>
          <a:p>
            <a:endParaRPr lang="en-US" sz="2800" b="1" dirty="0" smtClean="0"/>
          </a:p>
          <a:p>
            <a:r>
              <a:rPr lang="en-US" b="1" dirty="0" smtClean="0"/>
              <a:t>Accommodations</a:t>
            </a:r>
          </a:p>
          <a:p>
            <a:r>
              <a:rPr lang="en-US" b="1" dirty="0" smtClean="0"/>
              <a:t>Modifications</a:t>
            </a:r>
            <a:endParaRPr lang="en-US" b="1" dirty="0"/>
          </a:p>
        </p:txBody>
      </p:sp>
      <p:sp>
        <p:nvSpPr>
          <p:cNvPr id="7" name="Chevron 6"/>
          <p:cNvSpPr/>
          <p:nvPr/>
        </p:nvSpPr>
        <p:spPr>
          <a:xfrm rot="5400000">
            <a:off x="-185449" y="1099846"/>
            <a:ext cx="2230173" cy="14630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C6670"/>
              </a:solidFill>
            </a:endParaRPr>
          </a:p>
        </p:txBody>
      </p:sp>
      <p:sp>
        <p:nvSpPr>
          <p:cNvPr id="8" name="TextBox 7"/>
          <p:cNvSpPr txBox="1"/>
          <p:nvPr/>
        </p:nvSpPr>
        <p:spPr>
          <a:xfrm>
            <a:off x="304799" y="1791230"/>
            <a:ext cx="1463042" cy="523220"/>
          </a:xfrm>
          <a:prstGeom prst="rect">
            <a:avLst/>
          </a:prstGeom>
          <a:noFill/>
        </p:spPr>
        <p:txBody>
          <a:bodyPr wrap="square" rtlCol="0">
            <a:spAutoFit/>
          </a:bodyPr>
          <a:lstStyle/>
          <a:p>
            <a:r>
              <a:rPr lang="en-US" sz="2800" b="1" dirty="0" smtClean="0">
                <a:solidFill>
                  <a:prstClr val="white"/>
                </a:solidFill>
              </a:rPr>
              <a:t>Step 6</a:t>
            </a:r>
            <a:endParaRPr lang="en-US" sz="2800" b="1" dirty="0">
              <a:solidFill>
                <a:prstClr val="white"/>
              </a:solidFill>
            </a:endParaRPr>
          </a:p>
        </p:txBody>
      </p:sp>
      <p:pic>
        <p:nvPicPr>
          <p:cNvPr id="9" name="Picture 8" descr="C:\Documents and Settings\Lamirande_L\Local Settings\Temporary Internet Files\Content.IE5\KCSPC0NI\MC900048064[1].wmf"/>
          <p:cNvPicPr/>
          <p:nvPr/>
        </p:nvPicPr>
        <p:blipFill>
          <a:blip r:embed="rId3" cstate="print">
            <a:duotone>
              <a:prstClr val="black"/>
              <a:schemeClr val="accent5">
                <a:tint val="45000"/>
                <a:satMod val="400000"/>
              </a:schemeClr>
            </a:duotone>
          </a:blip>
          <a:srcRect/>
          <a:stretch>
            <a:fillRect/>
          </a:stretch>
        </p:blipFill>
        <p:spPr bwMode="auto">
          <a:xfrm>
            <a:off x="2128019" y="1098205"/>
            <a:ext cx="926464" cy="3761187"/>
          </a:xfrm>
          <a:prstGeom prst="rect">
            <a:avLst/>
          </a:prstGeom>
          <a:noFill/>
          <a:ln w="9525">
            <a:noFill/>
            <a:miter lim="800000"/>
            <a:headEnd/>
            <a:tailEnd/>
          </a:ln>
        </p:spPr>
      </p:pic>
      <p:grpSp>
        <p:nvGrpSpPr>
          <p:cNvPr id="10" name="Group 9"/>
          <p:cNvGrpSpPr/>
          <p:nvPr/>
        </p:nvGrpSpPr>
        <p:grpSpPr>
          <a:xfrm>
            <a:off x="2815919" y="748750"/>
            <a:ext cx="5514820" cy="4029290"/>
            <a:chOff x="-723900" y="69878"/>
            <a:chExt cx="5361304" cy="1228975"/>
          </a:xfrm>
        </p:grpSpPr>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3900" y="681714"/>
              <a:ext cx="876300" cy="617139"/>
            </a:xfrm>
            <a:prstGeom prst="rect">
              <a:avLst/>
            </a:prstGeom>
            <a:noFill/>
          </p:spPr>
        </p:pic>
        <p:sp>
          <p:nvSpPr>
            <p:cNvPr id="12" name="Right Arrow 11"/>
            <p:cNvSpPr/>
            <p:nvPr/>
          </p:nvSpPr>
          <p:spPr>
            <a:xfrm rot="10800000">
              <a:off x="324251" y="1015008"/>
              <a:ext cx="868208" cy="193040"/>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sp>
          <p:nvSpPr>
            <p:cNvPr id="13" name="Text Box 70"/>
            <p:cNvSpPr txBox="1"/>
            <p:nvPr/>
          </p:nvSpPr>
          <p:spPr>
            <a:xfrm>
              <a:off x="-501368" y="529426"/>
              <a:ext cx="653768" cy="74628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en-US" sz="6000" b="1" dirty="0">
                  <a:solidFill>
                    <a:srgbClr val="8DC63F"/>
                  </a:solidFill>
                  <a:ea typeface="MS PGothic"/>
                  <a:cs typeface="Times New Roman"/>
                </a:rPr>
                <a:t>}</a:t>
              </a:r>
              <a:endParaRPr lang="en-US" sz="3600" dirty="0">
                <a:solidFill>
                  <a:srgbClr val="8DC63F"/>
                </a:solidFill>
                <a:ea typeface="MS PGothic"/>
                <a:cs typeface="Times New Roman"/>
              </a:endParaRPr>
            </a:p>
            <a:p>
              <a:r>
                <a:rPr lang="en-US" sz="1100" dirty="0">
                  <a:solidFill>
                    <a:srgbClr val="5C6670"/>
                  </a:solidFill>
                  <a:ea typeface="MS PGothic"/>
                  <a:cs typeface="Times New Roman"/>
                </a:rPr>
                <a:t> </a:t>
              </a:r>
            </a:p>
          </p:txBody>
        </p:sp>
        <p:sp>
          <p:nvSpPr>
            <p:cNvPr id="14" name="Text Box 71"/>
            <p:cNvSpPr txBox="1"/>
            <p:nvPr/>
          </p:nvSpPr>
          <p:spPr>
            <a:xfrm>
              <a:off x="1314448" y="924203"/>
              <a:ext cx="3322955" cy="374650"/>
            </a:xfrm>
            <a:prstGeom prst="rect">
              <a:avLst/>
            </a:prstGeom>
            <a:solidFill>
              <a:schemeClr val="lt1"/>
            </a:solidFill>
            <a:ln w="38100" cap="rnd" cmpd="thickThin">
              <a:solidFill>
                <a:schemeClr val="tx1">
                  <a:lumMod val="75000"/>
                  <a:lumOff val="25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2000" b="1" dirty="0">
                  <a:solidFill>
                    <a:srgbClr val="5C6670"/>
                  </a:solidFill>
                  <a:ea typeface="MS PGothic"/>
                  <a:cs typeface="Times New Roman"/>
                </a:rPr>
                <a:t>Concepts and skills the student has attained </a:t>
              </a:r>
              <a:r>
                <a:rPr lang="en-US" sz="2000" b="1" dirty="0" smtClean="0">
                  <a:solidFill>
                    <a:srgbClr val="5C6670"/>
                  </a:solidFill>
                  <a:ea typeface="MS PGothic"/>
                  <a:cs typeface="Times New Roman"/>
                </a:rPr>
                <a:t>= PLAAFP</a:t>
              </a:r>
              <a:endParaRPr lang="en-US" sz="3600" dirty="0">
                <a:solidFill>
                  <a:srgbClr val="5C6670"/>
                </a:solidFill>
                <a:ea typeface="MS PGothic"/>
                <a:cs typeface="Times New Roman"/>
              </a:endParaRPr>
            </a:p>
          </p:txBody>
        </p:sp>
        <p:sp>
          <p:nvSpPr>
            <p:cNvPr id="15" name="Text Box 72"/>
            <p:cNvSpPr txBox="1"/>
            <p:nvPr/>
          </p:nvSpPr>
          <p:spPr>
            <a:xfrm>
              <a:off x="1314449" y="69878"/>
              <a:ext cx="3322955" cy="731365"/>
            </a:xfrm>
            <a:prstGeom prst="rect">
              <a:avLst/>
            </a:prstGeom>
            <a:solidFill>
              <a:schemeClr val="lt1"/>
            </a:solidFill>
            <a:ln w="38100" cap="rnd" cmpd="thickThin">
              <a:solidFill>
                <a:schemeClr val="tx1">
                  <a:lumMod val="75000"/>
                  <a:lumOff val="25000"/>
                </a:schemeClr>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2400" b="1" dirty="0" smtClean="0">
                <a:solidFill>
                  <a:srgbClr val="8DC63F">
                    <a:lumMod val="75000"/>
                  </a:srgbClr>
                </a:solidFill>
                <a:ea typeface="MS PGothic"/>
                <a:cs typeface="Times New Roman"/>
              </a:endParaRPr>
            </a:p>
            <a:p>
              <a:pPr algn="ctr"/>
              <a:r>
                <a:rPr lang="en-US" sz="2400" b="1" dirty="0" smtClean="0">
                  <a:solidFill>
                    <a:srgbClr val="8DC63F">
                      <a:lumMod val="75000"/>
                    </a:srgbClr>
                  </a:solidFill>
                  <a:ea typeface="MS PGothic"/>
                  <a:cs typeface="Times New Roman"/>
                </a:rPr>
                <a:t>Specially designed instruction  targets the “The Gap”—concepts and </a:t>
              </a:r>
              <a:r>
                <a:rPr lang="en-US" sz="2400" b="1" u="sng" dirty="0" smtClean="0">
                  <a:solidFill>
                    <a:srgbClr val="8DC63F">
                      <a:lumMod val="75000"/>
                    </a:srgbClr>
                  </a:solidFill>
                  <a:ea typeface="MS PGothic"/>
                  <a:cs typeface="Times New Roman"/>
                </a:rPr>
                <a:t>skills</a:t>
              </a:r>
              <a:r>
                <a:rPr lang="en-US" sz="2400" b="1" dirty="0" smtClean="0">
                  <a:solidFill>
                    <a:srgbClr val="8DC63F">
                      <a:lumMod val="75000"/>
                    </a:srgbClr>
                  </a:solidFill>
                  <a:ea typeface="MS PGothic"/>
                  <a:cs typeface="Times New Roman"/>
                </a:rPr>
                <a:t>  that </a:t>
              </a:r>
              <a:r>
                <a:rPr lang="en-US" sz="2400" b="1" dirty="0">
                  <a:solidFill>
                    <a:srgbClr val="8DC63F">
                      <a:lumMod val="75000"/>
                    </a:srgbClr>
                  </a:solidFill>
                  <a:ea typeface="MS PGothic"/>
                  <a:cs typeface="Times New Roman"/>
                </a:rPr>
                <a:t>remain to be mastered.</a:t>
              </a:r>
              <a:endParaRPr lang="en-US" sz="4000" b="1" dirty="0">
                <a:solidFill>
                  <a:srgbClr val="8DC63F">
                    <a:lumMod val="75000"/>
                  </a:srgbClr>
                </a:solidFill>
                <a:ea typeface="MS PGothic"/>
                <a:cs typeface="Times New Roman"/>
              </a:endParaRPr>
            </a:p>
            <a:p>
              <a:pPr algn="ctr"/>
              <a:endParaRPr lang="en-US" sz="3200" b="1" dirty="0">
                <a:solidFill>
                  <a:srgbClr val="8DC63F">
                    <a:lumMod val="75000"/>
                  </a:srgbClr>
                </a:solidFill>
                <a:ea typeface="MS PGothic"/>
                <a:cs typeface="Times New Roman"/>
              </a:endParaRPr>
            </a:p>
          </p:txBody>
        </p:sp>
        <p:sp>
          <p:nvSpPr>
            <p:cNvPr id="16" name="Right Arrow 15"/>
            <p:cNvSpPr/>
            <p:nvPr/>
          </p:nvSpPr>
          <p:spPr>
            <a:xfrm rot="10800000">
              <a:off x="1377" y="628732"/>
              <a:ext cx="1191082" cy="193040"/>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white"/>
                </a:solidFill>
              </a:endParaRPr>
            </a:p>
          </p:txBody>
        </p:sp>
      </p:grpSp>
      <p:sp>
        <p:nvSpPr>
          <p:cNvPr id="5" name="TextBox 4"/>
          <p:cNvSpPr txBox="1"/>
          <p:nvPr/>
        </p:nvSpPr>
        <p:spPr>
          <a:xfrm>
            <a:off x="2354255" y="2797798"/>
            <a:ext cx="461665" cy="1622880"/>
          </a:xfrm>
          <a:prstGeom prst="rect">
            <a:avLst/>
          </a:prstGeom>
          <a:noFill/>
        </p:spPr>
        <p:txBody>
          <a:bodyPr vert="vert270" wrap="none" rtlCol="0">
            <a:spAutoFit/>
          </a:bodyPr>
          <a:lstStyle/>
          <a:p>
            <a:r>
              <a:rPr lang="en-US" b="1" dirty="0" smtClean="0">
                <a:solidFill>
                  <a:srgbClr val="000000"/>
                </a:solidFill>
              </a:rPr>
              <a:t>Core Instruction</a:t>
            </a:r>
            <a:endParaRPr lang="en-US" b="1" dirty="0">
              <a:solidFill>
                <a:srgbClr val="000000"/>
              </a:solidFill>
            </a:endParaRPr>
          </a:p>
        </p:txBody>
      </p:sp>
      <p:sp>
        <p:nvSpPr>
          <p:cNvPr id="17" name="TextBox 16"/>
          <p:cNvSpPr txBox="1"/>
          <p:nvPr/>
        </p:nvSpPr>
        <p:spPr>
          <a:xfrm>
            <a:off x="2118361" y="5046226"/>
            <a:ext cx="6519858" cy="1200329"/>
          </a:xfrm>
          <a:prstGeom prst="rect">
            <a:avLst/>
          </a:prstGeom>
          <a:noFill/>
        </p:spPr>
        <p:txBody>
          <a:bodyPr wrap="square" rtlCol="0">
            <a:spAutoFit/>
          </a:bodyPr>
          <a:lstStyle/>
          <a:p>
            <a:r>
              <a:rPr lang="en-US" b="1" dirty="0" smtClean="0">
                <a:solidFill>
                  <a:srgbClr val="5C6670"/>
                </a:solidFill>
              </a:rPr>
              <a:t>Grade-level </a:t>
            </a:r>
            <a:r>
              <a:rPr lang="en-US" dirty="0" smtClean="0">
                <a:solidFill>
                  <a:srgbClr val="5C6670"/>
                </a:solidFill>
              </a:rPr>
              <a:t> academic achievement standard = </a:t>
            </a:r>
            <a:r>
              <a:rPr lang="en-US" b="1" dirty="0" smtClean="0">
                <a:solidFill>
                  <a:srgbClr val="5C6670"/>
                </a:solidFill>
              </a:rPr>
              <a:t>Accommodations</a:t>
            </a:r>
            <a:r>
              <a:rPr lang="en-US" dirty="0" smtClean="0">
                <a:solidFill>
                  <a:srgbClr val="5C6670"/>
                </a:solidFill>
              </a:rPr>
              <a:t> = adaptations for Presentation, Response, Timing and Setting</a:t>
            </a:r>
          </a:p>
          <a:p>
            <a:r>
              <a:rPr lang="en-US" b="1" dirty="0" smtClean="0">
                <a:solidFill>
                  <a:srgbClr val="5C6670"/>
                </a:solidFill>
              </a:rPr>
              <a:t>Alternate </a:t>
            </a:r>
            <a:r>
              <a:rPr lang="en-US" dirty="0" smtClean="0">
                <a:solidFill>
                  <a:srgbClr val="5C6670"/>
                </a:solidFill>
              </a:rPr>
              <a:t>academic achievement standard = </a:t>
            </a:r>
            <a:r>
              <a:rPr lang="en-US" b="1" dirty="0" smtClean="0">
                <a:solidFill>
                  <a:srgbClr val="5C6670"/>
                </a:solidFill>
              </a:rPr>
              <a:t>modified </a:t>
            </a:r>
            <a:r>
              <a:rPr lang="en-US" dirty="0" smtClean="0">
                <a:solidFill>
                  <a:srgbClr val="5C6670"/>
                </a:solidFill>
              </a:rPr>
              <a:t>materials,</a:t>
            </a:r>
          </a:p>
          <a:p>
            <a:r>
              <a:rPr lang="en-US" dirty="0" smtClean="0">
                <a:solidFill>
                  <a:srgbClr val="5C6670"/>
                </a:solidFill>
              </a:rPr>
              <a:t>Modified content,  along with use of accommodations for access</a:t>
            </a:r>
            <a:endParaRPr lang="en-US" dirty="0">
              <a:solidFill>
                <a:srgbClr val="5C6670"/>
              </a:solidFill>
            </a:endParaRPr>
          </a:p>
        </p:txBody>
      </p:sp>
      <p:sp>
        <p:nvSpPr>
          <p:cNvPr id="4" name="TextBox 3"/>
          <p:cNvSpPr txBox="1"/>
          <p:nvPr/>
        </p:nvSpPr>
        <p:spPr>
          <a:xfrm>
            <a:off x="2118361" y="6246555"/>
            <a:ext cx="5373820" cy="369332"/>
          </a:xfrm>
          <a:prstGeom prst="rect">
            <a:avLst/>
          </a:prstGeom>
          <a:noFill/>
        </p:spPr>
        <p:txBody>
          <a:bodyPr wrap="square" rtlCol="0">
            <a:spAutoFit/>
          </a:bodyPr>
          <a:lstStyle/>
          <a:p>
            <a:r>
              <a:rPr lang="en-US" b="1" dirty="0" smtClean="0">
                <a:solidFill>
                  <a:srgbClr val="EF7521"/>
                </a:solidFill>
              </a:rPr>
              <a:t>Handout:  IEP/504 Checklist  / Table B</a:t>
            </a:r>
            <a:endParaRPr lang="en-US" b="1" dirty="0">
              <a:solidFill>
                <a:srgbClr val="EF7521"/>
              </a:solidFill>
            </a:endParaRPr>
          </a:p>
        </p:txBody>
      </p:sp>
    </p:spTree>
    <p:extLst>
      <p:ext uri="{BB962C8B-B14F-4D97-AF65-F5344CB8AC3E}">
        <p14:creationId xmlns:p14="http://schemas.microsoft.com/office/powerpoint/2010/main" val="426089151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Autofit/>
          </a:bodyPr>
          <a:lstStyle/>
          <a:p>
            <a:r>
              <a:rPr lang="en-US" sz="4000" dirty="0" smtClean="0"/>
              <a:t>SDI is </a:t>
            </a:r>
            <a:r>
              <a:rPr lang="en-US" sz="4000" dirty="0"/>
              <a:t>intended to </a:t>
            </a:r>
            <a:r>
              <a:rPr lang="en-US" sz="4000" dirty="0" smtClean="0"/>
              <a:t>ACCELERATE </a:t>
            </a:r>
            <a:r>
              <a:rPr lang="en-US" sz="4000" dirty="0"/>
              <a:t>instruction to narrow the achievement gap.</a:t>
            </a:r>
          </a:p>
        </p:txBody>
      </p:sp>
      <p:sp>
        <p:nvSpPr>
          <p:cNvPr id="3" name="Title 2"/>
          <p:cNvSpPr>
            <a:spLocks noGrp="1"/>
          </p:cNvSpPr>
          <p:nvPr>
            <p:ph type="title"/>
          </p:nvPr>
        </p:nvSpPr>
        <p:spPr>
          <a:xfrm>
            <a:off x="1739899" y="1079500"/>
            <a:ext cx="8341851" cy="1645920"/>
          </a:xfrm>
        </p:spPr>
        <p:txBody>
          <a:bodyPr/>
          <a:lstStyle/>
          <a:p>
            <a:r>
              <a:rPr lang="en-US" dirty="0" smtClean="0"/>
              <a:t>Specially Designed Instruction</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73074" y="661878"/>
            <a:ext cx="2533650" cy="1695242"/>
          </a:xfrm>
          <a:prstGeom prst="rect">
            <a:avLst/>
          </a:prstGeom>
        </p:spPr>
      </p:pic>
    </p:spTree>
    <p:extLst>
      <p:ext uri="{BB962C8B-B14F-4D97-AF65-F5344CB8AC3E}">
        <p14:creationId xmlns:p14="http://schemas.microsoft.com/office/powerpoint/2010/main" val="395021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CDE Strategic Goals:</a:t>
            </a:r>
            <a:br>
              <a:rPr lang="en-US" dirty="0"/>
            </a:br>
            <a:r>
              <a:rPr lang="en-US" sz="2400" i="1" dirty="0">
                <a:latin typeface="Calibri"/>
                <a:cs typeface="Calibri"/>
              </a:rPr>
              <a:t>Every Student Every Step of the Way</a:t>
            </a:r>
          </a:p>
        </p:txBody>
      </p:sp>
      <p:sp>
        <p:nvSpPr>
          <p:cNvPr id="4" name="Footer Placeholder 3"/>
          <p:cNvSpPr>
            <a:spLocks noGrp="1"/>
          </p:cNvSpPr>
          <p:nvPr>
            <p:ph type="ftr" sz="quarter" idx="3"/>
          </p:nvPr>
        </p:nvSpPr>
        <p:spPr/>
        <p:txBody>
          <a:bodyPr/>
          <a:lstStyle/>
          <a:p>
            <a:fld id="{757A2F4E-5D54-B04B-91BD-7E78EE1FE9FD}" type="slidenum">
              <a:rPr lang="en-US" smtClean="0"/>
              <a:pPr/>
              <a:t>2</a:t>
            </a:fld>
            <a:endParaRPr lang="en-US"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15268904"/>
              </p:ext>
            </p:extLst>
          </p:nvPr>
        </p:nvGraphicFramePr>
        <p:xfrm>
          <a:off x="381000" y="1938338"/>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3"/>
          <p:cNvGrpSpPr>
            <a:grpSpLocks/>
          </p:cNvGrpSpPr>
          <p:nvPr/>
        </p:nvGrpSpPr>
        <p:grpSpPr bwMode="auto">
          <a:xfrm>
            <a:off x="536233" y="3381375"/>
            <a:ext cx="355647" cy="722151"/>
            <a:chOff x="336" y="1296"/>
            <a:chExt cx="432" cy="864"/>
          </a:xfrm>
          <a:solidFill>
            <a:schemeClr val="accent1"/>
          </a:solidFill>
        </p:grpSpPr>
        <p:sp>
          <p:nvSpPr>
            <p:cNvPr id="7" name="Oval 5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a:endParaRPr lang="en-US" dirty="0">
                <a:solidFill>
                  <a:srgbClr val="000000"/>
                </a:solidFill>
                <a:latin typeface="Book Antiqua"/>
              </a:endParaRPr>
            </a:p>
          </p:txBody>
        </p:sp>
        <p:sp>
          <p:nvSpPr>
            <p:cNvPr id="8" name="Rectangle 5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a:endParaRPr lang="en-US" dirty="0">
                <a:solidFill>
                  <a:srgbClr val="000000"/>
                </a:solidFill>
                <a:latin typeface="Book Antiqua"/>
              </a:endParaRPr>
            </a:p>
          </p:txBody>
        </p:sp>
        <p:sp>
          <p:nvSpPr>
            <p:cNvPr id="9" name="Rectangle 5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a:endParaRPr lang="en-US" dirty="0">
                <a:solidFill>
                  <a:srgbClr val="000000"/>
                </a:solidFill>
                <a:latin typeface="Book Antiqua"/>
              </a:endParaRPr>
            </a:p>
          </p:txBody>
        </p:sp>
        <p:sp>
          <p:nvSpPr>
            <p:cNvPr id="10"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endParaRPr lang="en-US" dirty="0">
                <a:solidFill>
                  <a:srgbClr val="000000"/>
                </a:solidFill>
                <a:latin typeface="Book Antiqua"/>
              </a:endParaRPr>
            </a:p>
          </p:txBody>
        </p:sp>
        <p:sp>
          <p:nvSpPr>
            <p:cNvPr id="11"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endParaRPr lang="en-US" dirty="0">
                <a:solidFill>
                  <a:srgbClr val="000000"/>
                </a:solidFill>
                <a:latin typeface="Book Antiqua"/>
              </a:endParaRPr>
            </a:p>
          </p:txBody>
        </p:sp>
      </p:grpSp>
      <p:grpSp>
        <p:nvGrpSpPr>
          <p:cNvPr id="12" name="Group 53"/>
          <p:cNvGrpSpPr>
            <a:grpSpLocks/>
          </p:cNvGrpSpPr>
          <p:nvPr/>
        </p:nvGrpSpPr>
        <p:grpSpPr bwMode="auto">
          <a:xfrm>
            <a:off x="2736508" y="2883921"/>
            <a:ext cx="355647" cy="722151"/>
            <a:chOff x="336" y="1296"/>
            <a:chExt cx="432" cy="864"/>
          </a:xfrm>
          <a:solidFill>
            <a:schemeClr val="accent4"/>
          </a:solidFill>
        </p:grpSpPr>
        <p:sp>
          <p:nvSpPr>
            <p:cNvPr id="13" name="Oval 5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a:endParaRPr lang="en-US" dirty="0">
                <a:solidFill>
                  <a:srgbClr val="000000"/>
                </a:solidFill>
                <a:latin typeface="Book Antiqua"/>
              </a:endParaRPr>
            </a:p>
          </p:txBody>
        </p:sp>
        <p:sp>
          <p:nvSpPr>
            <p:cNvPr id="14" name="Rectangle 5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a:endParaRPr lang="en-US" dirty="0">
                <a:solidFill>
                  <a:srgbClr val="000000"/>
                </a:solidFill>
                <a:latin typeface="Book Antiqua"/>
              </a:endParaRPr>
            </a:p>
          </p:txBody>
        </p:sp>
        <p:sp>
          <p:nvSpPr>
            <p:cNvPr id="15" name="Rectangle 5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a:endParaRPr lang="en-US" dirty="0">
                <a:solidFill>
                  <a:srgbClr val="000000"/>
                </a:solidFill>
                <a:latin typeface="Book Antiqua"/>
              </a:endParaRPr>
            </a:p>
          </p:txBody>
        </p:sp>
        <p:sp>
          <p:nvSpPr>
            <p:cNvPr id="16"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endParaRPr lang="en-US" dirty="0">
                <a:solidFill>
                  <a:srgbClr val="000000"/>
                </a:solidFill>
                <a:latin typeface="Book Antiqua"/>
              </a:endParaRPr>
            </a:p>
          </p:txBody>
        </p:sp>
        <p:sp>
          <p:nvSpPr>
            <p:cNvPr id="17"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endParaRPr lang="en-US" dirty="0">
                <a:solidFill>
                  <a:srgbClr val="000000"/>
                </a:solidFill>
                <a:latin typeface="Book Antiqua"/>
              </a:endParaRPr>
            </a:p>
          </p:txBody>
        </p:sp>
      </p:grpSp>
      <p:grpSp>
        <p:nvGrpSpPr>
          <p:cNvPr id="18" name="Group 53"/>
          <p:cNvGrpSpPr>
            <a:grpSpLocks/>
          </p:cNvGrpSpPr>
          <p:nvPr/>
        </p:nvGrpSpPr>
        <p:grpSpPr bwMode="auto">
          <a:xfrm>
            <a:off x="4879633" y="2362368"/>
            <a:ext cx="355647" cy="722151"/>
            <a:chOff x="336" y="1296"/>
            <a:chExt cx="432" cy="864"/>
          </a:xfrm>
          <a:solidFill>
            <a:schemeClr val="accent5"/>
          </a:solidFill>
        </p:grpSpPr>
        <p:sp>
          <p:nvSpPr>
            <p:cNvPr id="19" name="Oval 5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a:endParaRPr lang="en-US" dirty="0">
                <a:solidFill>
                  <a:srgbClr val="000000"/>
                </a:solidFill>
                <a:latin typeface="Book Antiqua"/>
              </a:endParaRPr>
            </a:p>
          </p:txBody>
        </p:sp>
        <p:sp>
          <p:nvSpPr>
            <p:cNvPr id="20" name="Rectangle 5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a:endParaRPr lang="en-US" dirty="0">
                <a:solidFill>
                  <a:srgbClr val="000000"/>
                </a:solidFill>
                <a:latin typeface="Book Antiqua"/>
              </a:endParaRPr>
            </a:p>
          </p:txBody>
        </p:sp>
        <p:sp>
          <p:nvSpPr>
            <p:cNvPr id="21" name="Rectangle 5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a:endParaRPr lang="en-US" dirty="0">
                <a:solidFill>
                  <a:srgbClr val="000000"/>
                </a:solidFill>
                <a:latin typeface="Book Antiqua"/>
              </a:endParaRPr>
            </a:p>
          </p:txBody>
        </p:sp>
        <p:sp>
          <p:nvSpPr>
            <p:cNvPr id="22"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endParaRPr lang="en-US" dirty="0">
                <a:solidFill>
                  <a:srgbClr val="000000"/>
                </a:solidFill>
                <a:latin typeface="Book Antiqua"/>
              </a:endParaRPr>
            </a:p>
          </p:txBody>
        </p:sp>
        <p:sp>
          <p:nvSpPr>
            <p:cNvPr id="23"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endParaRPr lang="en-US" dirty="0">
                <a:solidFill>
                  <a:srgbClr val="000000"/>
                </a:solidFill>
                <a:latin typeface="Book Antiqua"/>
              </a:endParaRPr>
            </a:p>
          </p:txBody>
        </p:sp>
      </p:grpSp>
      <p:grpSp>
        <p:nvGrpSpPr>
          <p:cNvPr id="24" name="Group 23"/>
          <p:cNvGrpSpPr>
            <a:grpSpLocks/>
          </p:cNvGrpSpPr>
          <p:nvPr/>
        </p:nvGrpSpPr>
        <p:grpSpPr bwMode="auto">
          <a:xfrm>
            <a:off x="7013233" y="1840815"/>
            <a:ext cx="355647" cy="722151"/>
            <a:chOff x="336" y="1296"/>
            <a:chExt cx="432" cy="864"/>
          </a:xfrm>
          <a:solidFill>
            <a:schemeClr val="accent3"/>
          </a:solidFill>
        </p:grpSpPr>
        <p:sp>
          <p:nvSpPr>
            <p:cNvPr id="25" name="Oval 24"/>
            <p:cNvSpPr>
              <a:spLocks noChangeArrowheads="1"/>
            </p:cNvSpPr>
            <p:nvPr/>
          </p:nvSpPr>
          <p:spPr bwMode="auto">
            <a:xfrm>
              <a:off x="432" y="1296"/>
              <a:ext cx="240" cy="240"/>
            </a:xfrm>
            <a:prstGeom prst="ellipse">
              <a:avLst/>
            </a:prstGeom>
            <a:grpFill/>
            <a:ln w="25400" algn="ctr">
              <a:solidFill>
                <a:schemeClr val="bg1"/>
              </a:solidFill>
              <a:round/>
              <a:headEnd/>
              <a:tailEnd/>
            </a:ln>
          </p:spPr>
          <p:txBody>
            <a:bodyPr wrap="none" anchor="ctr">
              <a:spAutoFit/>
            </a:bodyPr>
            <a:lstStyle/>
            <a:p>
              <a:pPr algn="ctr"/>
              <a:endParaRPr lang="en-US" dirty="0">
                <a:solidFill>
                  <a:srgbClr val="000000"/>
                </a:solidFill>
                <a:latin typeface="Book Antiqua"/>
              </a:endParaRPr>
            </a:p>
          </p:txBody>
        </p:sp>
        <p:sp>
          <p:nvSpPr>
            <p:cNvPr id="26" name="Rectangle 25"/>
            <p:cNvSpPr>
              <a:spLocks noChangeArrowheads="1"/>
            </p:cNvSpPr>
            <p:nvPr/>
          </p:nvSpPr>
          <p:spPr bwMode="auto">
            <a:xfrm>
              <a:off x="336" y="1536"/>
              <a:ext cx="432" cy="288"/>
            </a:xfrm>
            <a:prstGeom prst="rect">
              <a:avLst/>
            </a:prstGeom>
            <a:grpFill/>
            <a:ln w="25400" algn="ctr">
              <a:solidFill>
                <a:schemeClr val="bg1"/>
              </a:solidFill>
              <a:miter lim="800000"/>
              <a:headEnd/>
              <a:tailEnd/>
            </a:ln>
          </p:spPr>
          <p:txBody>
            <a:bodyPr wrap="none" anchor="ctr">
              <a:spAutoFit/>
            </a:bodyPr>
            <a:lstStyle/>
            <a:p>
              <a:pPr algn="ctr"/>
              <a:endParaRPr lang="en-US" dirty="0">
                <a:solidFill>
                  <a:srgbClr val="000000"/>
                </a:solidFill>
                <a:latin typeface="Book Antiqua"/>
              </a:endParaRPr>
            </a:p>
          </p:txBody>
        </p:sp>
        <p:sp>
          <p:nvSpPr>
            <p:cNvPr id="27" name="Rectangle 26"/>
            <p:cNvSpPr>
              <a:spLocks noChangeArrowheads="1"/>
            </p:cNvSpPr>
            <p:nvPr/>
          </p:nvSpPr>
          <p:spPr bwMode="auto">
            <a:xfrm>
              <a:off x="432" y="1824"/>
              <a:ext cx="240" cy="336"/>
            </a:xfrm>
            <a:prstGeom prst="rect">
              <a:avLst/>
            </a:prstGeom>
            <a:grpFill/>
            <a:ln w="25400" algn="ctr">
              <a:solidFill>
                <a:schemeClr val="bg1"/>
              </a:solidFill>
              <a:miter lim="800000"/>
              <a:headEnd/>
              <a:tailEnd/>
            </a:ln>
          </p:spPr>
          <p:txBody>
            <a:bodyPr wrap="none" anchor="ctr">
              <a:spAutoFit/>
            </a:bodyPr>
            <a:lstStyle/>
            <a:p>
              <a:pPr algn="ctr"/>
              <a:endParaRPr lang="en-US" dirty="0">
                <a:solidFill>
                  <a:srgbClr val="000000"/>
                </a:solidFill>
                <a:latin typeface="Book Antiqua"/>
              </a:endParaRPr>
            </a:p>
          </p:txBody>
        </p:sp>
        <p:sp>
          <p:nvSpPr>
            <p:cNvPr id="28" name="Line 57"/>
            <p:cNvSpPr>
              <a:spLocks noChangeShapeType="1"/>
            </p:cNvSpPr>
            <p:nvPr/>
          </p:nvSpPr>
          <p:spPr bwMode="auto">
            <a:xfrm>
              <a:off x="432" y="1680"/>
              <a:ext cx="0" cy="144"/>
            </a:xfrm>
            <a:prstGeom prst="line">
              <a:avLst/>
            </a:prstGeom>
            <a:grpFill/>
            <a:ln w="25400">
              <a:solidFill>
                <a:schemeClr val="bg1"/>
              </a:solidFill>
              <a:round/>
              <a:headEnd/>
              <a:tailEnd/>
            </a:ln>
          </p:spPr>
          <p:txBody>
            <a:bodyPr>
              <a:spAutoFit/>
            </a:bodyPr>
            <a:lstStyle/>
            <a:p>
              <a:endParaRPr lang="en-US" dirty="0">
                <a:solidFill>
                  <a:srgbClr val="000000"/>
                </a:solidFill>
                <a:latin typeface="Book Antiqua"/>
              </a:endParaRPr>
            </a:p>
          </p:txBody>
        </p:sp>
        <p:sp>
          <p:nvSpPr>
            <p:cNvPr id="29" name="Line 58"/>
            <p:cNvSpPr>
              <a:spLocks noChangeShapeType="1"/>
            </p:cNvSpPr>
            <p:nvPr/>
          </p:nvSpPr>
          <p:spPr bwMode="auto">
            <a:xfrm>
              <a:off x="672" y="1680"/>
              <a:ext cx="0" cy="144"/>
            </a:xfrm>
            <a:prstGeom prst="line">
              <a:avLst/>
            </a:prstGeom>
            <a:grpFill/>
            <a:ln w="25400">
              <a:solidFill>
                <a:schemeClr val="bg1"/>
              </a:solidFill>
              <a:round/>
              <a:headEnd/>
              <a:tailEnd/>
            </a:ln>
          </p:spPr>
          <p:txBody>
            <a:bodyPr>
              <a:spAutoFit/>
            </a:bodyPr>
            <a:lstStyle/>
            <a:p>
              <a:endParaRPr lang="en-US" dirty="0">
                <a:solidFill>
                  <a:srgbClr val="000000"/>
                </a:solidFill>
                <a:latin typeface="Book Antiqua"/>
              </a:endParaRPr>
            </a:p>
          </p:txBody>
        </p:sp>
      </p:grpSp>
    </p:spTree>
    <p:extLst>
      <p:ext uri="{BB962C8B-B14F-4D97-AF65-F5344CB8AC3E}">
        <p14:creationId xmlns:p14="http://schemas.microsoft.com/office/powerpoint/2010/main" val="40972314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By definition, special education is “specially designed instruction” (§300.39). And IDEA defines </a:t>
            </a:r>
            <a:r>
              <a:rPr lang="en-US" i="1" dirty="0"/>
              <a:t>that</a:t>
            </a:r>
            <a:r>
              <a:rPr lang="en-US" dirty="0"/>
              <a:t> term as follows</a:t>
            </a:r>
            <a:r>
              <a:rPr lang="en-US" dirty="0" smtClean="0"/>
              <a:t>:</a:t>
            </a:r>
          </a:p>
          <a:p>
            <a:pPr marL="45720" indent="0">
              <a:buNone/>
            </a:pPr>
            <a:endParaRPr lang="en-US" dirty="0"/>
          </a:p>
          <a:p>
            <a:r>
              <a:rPr lang="en-US" dirty="0"/>
              <a:t>(3) </a:t>
            </a:r>
            <a:r>
              <a:rPr lang="en-US" i="1" dirty="0"/>
              <a:t>Specially designed instruction</a:t>
            </a:r>
            <a:r>
              <a:rPr lang="en-US" dirty="0"/>
              <a:t> means adapting, as appropriate to the needs of an eligible child under this part, the content, methodology, or delivery of instruction—(</a:t>
            </a:r>
            <a:r>
              <a:rPr lang="en-US" dirty="0" err="1"/>
              <a:t>i</a:t>
            </a:r>
            <a:r>
              <a:rPr lang="en-US" dirty="0"/>
              <a:t>) To </a:t>
            </a:r>
            <a:r>
              <a:rPr lang="en-US" dirty="0">
                <a:solidFill>
                  <a:schemeClr val="accent6"/>
                </a:solidFill>
              </a:rPr>
              <a:t>address the unique needs of the child that result from the child’s disability</a:t>
            </a:r>
            <a:r>
              <a:rPr lang="en-US" dirty="0"/>
              <a:t>; and(ii) To </a:t>
            </a:r>
            <a:r>
              <a:rPr lang="en-US" dirty="0">
                <a:solidFill>
                  <a:schemeClr val="accent6"/>
                </a:solidFill>
              </a:rPr>
              <a:t>ensure access of the child to the general curriculum</a:t>
            </a:r>
            <a:r>
              <a:rPr lang="en-US" dirty="0"/>
              <a:t>, so that the child can meet the educational standards within the jurisdiction of the public agency that apply to all children. [§300.39(b)(3)]</a:t>
            </a:r>
          </a:p>
          <a:p>
            <a:pPr marL="45720" indent="0">
              <a:buNone/>
            </a:pPr>
            <a:endParaRPr lang="en-US" dirty="0"/>
          </a:p>
        </p:txBody>
      </p:sp>
      <p:sp>
        <p:nvSpPr>
          <p:cNvPr id="4" name="Title 3"/>
          <p:cNvSpPr>
            <a:spLocks noGrp="1"/>
          </p:cNvSpPr>
          <p:nvPr>
            <p:ph type="title"/>
          </p:nvPr>
        </p:nvSpPr>
        <p:spPr/>
        <p:txBody>
          <a:bodyPr/>
          <a:lstStyle/>
          <a:p>
            <a:r>
              <a:rPr lang="en-US" dirty="0" smtClean="0"/>
              <a:t>What is Specially Designed Instruction?</a:t>
            </a:r>
            <a:endParaRPr lang="en-US" dirty="0"/>
          </a:p>
        </p:txBody>
      </p:sp>
    </p:spTree>
    <p:extLst>
      <p:ext uri="{BB962C8B-B14F-4D97-AF65-F5344CB8AC3E}">
        <p14:creationId xmlns:p14="http://schemas.microsoft.com/office/powerpoint/2010/main" val="18465627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1"/>
            <a:ext cx="3749567" cy="4546474"/>
          </a:xfrm>
          <a:ln w="38100">
            <a:solidFill>
              <a:srgbClr val="C00000"/>
            </a:solidFill>
          </a:ln>
        </p:spPr>
        <p:txBody>
          <a:bodyPr/>
          <a:lstStyle/>
          <a:p>
            <a:pPr marL="45720" indent="0" algn="ctr">
              <a:buNone/>
            </a:pPr>
            <a:r>
              <a:rPr lang="en-US" dirty="0" smtClean="0">
                <a:solidFill>
                  <a:srgbClr val="C00000"/>
                </a:solidFill>
              </a:rPr>
              <a:t>Access to the General Curriculum</a:t>
            </a:r>
          </a:p>
          <a:p>
            <a:pPr lvl="1"/>
            <a:r>
              <a:rPr lang="en-US" sz="2400" b="1" dirty="0" smtClean="0"/>
              <a:t>Co-Planning</a:t>
            </a:r>
          </a:p>
          <a:p>
            <a:pPr lvl="1"/>
            <a:r>
              <a:rPr lang="en-US" sz="2400" b="1" dirty="0" smtClean="0"/>
              <a:t>Adaptation of Materials / Assessments</a:t>
            </a:r>
          </a:p>
          <a:p>
            <a:pPr lvl="2"/>
            <a:r>
              <a:rPr lang="en-US" sz="2400" b="1" dirty="0" smtClean="0"/>
              <a:t>Format</a:t>
            </a:r>
          </a:p>
          <a:p>
            <a:pPr lvl="2"/>
            <a:r>
              <a:rPr lang="en-US" sz="2400" b="1" dirty="0" smtClean="0"/>
              <a:t>Type of Media</a:t>
            </a:r>
          </a:p>
          <a:p>
            <a:pPr lvl="2"/>
            <a:r>
              <a:rPr lang="en-US" sz="2400" b="1" dirty="0" smtClean="0"/>
              <a:t>Text Complexity / Lexile levels</a:t>
            </a:r>
          </a:p>
          <a:p>
            <a:pPr lvl="2"/>
            <a:r>
              <a:rPr lang="en-US" sz="2400" b="1" dirty="0" smtClean="0"/>
              <a:t>Assistive Technology</a:t>
            </a:r>
          </a:p>
          <a:p>
            <a:pPr lvl="1"/>
            <a:endParaRPr lang="en-US" b="1" dirty="0" smtClean="0"/>
          </a:p>
          <a:p>
            <a:pPr lvl="1"/>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Requires</a:t>
            </a:r>
            <a:br>
              <a:rPr lang="en-US" dirty="0" smtClean="0"/>
            </a:br>
            <a:r>
              <a:rPr lang="en-US" dirty="0" smtClean="0"/>
              <a:t>Collaboration!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21</a:t>
            </a:fld>
            <a:endParaRPr lang="en-US" dirty="0" smtClean="0"/>
          </a:p>
        </p:txBody>
      </p:sp>
      <p:pic>
        <p:nvPicPr>
          <p:cNvPr id="6" name="Picture 2" descr="C:\Users\Lamirande_L\AppData\Local\Microsoft\Windows\Temporary Internet Files\Content.IE5\G1NEGTX1\uncle-sam-hat-29541281554425rliE[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0628341">
            <a:off x="624143" y="280625"/>
            <a:ext cx="1316637" cy="12802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88887" y="1719072"/>
            <a:ext cx="4048370" cy="2677656"/>
          </a:xfrm>
          <a:prstGeom prst="rect">
            <a:avLst/>
          </a:prstGeom>
          <a:noFill/>
          <a:ln w="38100">
            <a:solidFill>
              <a:srgbClr val="00B050"/>
            </a:solidFill>
          </a:ln>
        </p:spPr>
        <p:txBody>
          <a:bodyPr wrap="square" rtlCol="0">
            <a:spAutoFit/>
          </a:bodyPr>
          <a:lstStyle/>
          <a:p>
            <a:pPr algn="ctr"/>
            <a:r>
              <a:rPr lang="en-US" sz="2400" b="1" dirty="0" smtClean="0">
                <a:solidFill>
                  <a:srgbClr val="8DC63F">
                    <a:lumMod val="75000"/>
                  </a:srgbClr>
                </a:solidFill>
              </a:rPr>
              <a:t>Specially Designed Instruction</a:t>
            </a:r>
          </a:p>
          <a:p>
            <a:pPr algn="ctr"/>
            <a:endParaRPr lang="en-US" sz="2400" b="1" dirty="0" smtClean="0">
              <a:solidFill>
                <a:srgbClr val="5C6670"/>
              </a:solidFill>
            </a:endParaRPr>
          </a:p>
          <a:p>
            <a:pPr marL="285750" indent="-285750">
              <a:buFont typeface="Arial" panose="020B0604020202020204" pitchFamily="34" charset="0"/>
              <a:buChar char="•"/>
            </a:pPr>
            <a:r>
              <a:rPr lang="en-US" sz="2400" b="1" dirty="0" smtClean="0">
                <a:solidFill>
                  <a:srgbClr val="5C6670"/>
                </a:solidFill>
              </a:rPr>
              <a:t>Intensive focus on the “gaps” identified between the student’s present levels and skills required by standards</a:t>
            </a:r>
          </a:p>
        </p:txBody>
      </p:sp>
      <p:sp>
        <p:nvSpPr>
          <p:cNvPr id="8" name="TextBox 7">
            <a:hlinkClick r:id="rId4"/>
          </p:cNvPr>
          <p:cNvSpPr txBox="1"/>
          <p:nvPr/>
        </p:nvSpPr>
        <p:spPr>
          <a:xfrm>
            <a:off x="725213" y="6492170"/>
            <a:ext cx="7047185" cy="276999"/>
          </a:xfrm>
          <a:prstGeom prst="rect">
            <a:avLst/>
          </a:prstGeom>
          <a:noFill/>
        </p:spPr>
        <p:txBody>
          <a:bodyPr wrap="square" rtlCol="0">
            <a:spAutoFit/>
          </a:bodyPr>
          <a:lstStyle/>
          <a:p>
            <a:r>
              <a:rPr lang="en-US" sz="1200" b="1" i="1" dirty="0" smtClean="0">
                <a:solidFill>
                  <a:srgbClr val="5C6670"/>
                </a:solidFill>
              </a:rPr>
              <a:t>Resources:  District Sample Curriculum Units and the Colorado Instructional Accommodations Manual</a:t>
            </a:r>
            <a:endParaRPr lang="en-US" sz="1200" b="1" i="1" dirty="0">
              <a:solidFill>
                <a:srgbClr val="5C6670"/>
              </a:solidFill>
            </a:endParaRPr>
          </a:p>
        </p:txBody>
      </p:sp>
      <p:pic>
        <p:nvPicPr>
          <p:cNvPr id="3074" name="Picture 2" descr="C:\Users\Lamirande_L\AppData\Local\Microsoft\Windows\Temporary Internet Files\Content.IE5\Z69242NN\thinking-hat-green[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1229922">
            <a:off x="7283974" y="304676"/>
            <a:ext cx="1249009" cy="1150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0626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22</a:t>
            </a:fld>
            <a:endParaRPr lang="en-US" dirty="0" smtClean="0"/>
          </a:p>
        </p:txBody>
      </p:sp>
      <p:sp>
        <p:nvSpPr>
          <p:cNvPr id="3" name="Text Placeholder 2"/>
          <p:cNvSpPr>
            <a:spLocks noGrp="1"/>
          </p:cNvSpPr>
          <p:nvPr>
            <p:ph type="body" sz="half" idx="2"/>
          </p:nvPr>
        </p:nvSpPr>
        <p:spPr>
          <a:xfrm>
            <a:off x="60220" y="3032252"/>
            <a:ext cx="2058140" cy="2816352"/>
          </a:xfrm>
        </p:spPr>
        <p:txBody>
          <a:bodyPr/>
          <a:lstStyle/>
          <a:p>
            <a:r>
              <a:rPr lang="en-US" sz="2800" b="1" dirty="0" smtClean="0"/>
              <a:t>Determine </a:t>
            </a:r>
            <a:r>
              <a:rPr lang="en-US" sz="2800" b="1" u="sng" dirty="0" smtClean="0"/>
              <a:t>how</a:t>
            </a:r>
            <a:r>
              <a:rPr lang="en-US" sz="2800" b="1" dirty="0" smtClean="0"/>
              <a:t> the student will participate in </a:t>
            </a:r>
          </a:p>
          <a:p>
            <a:r>
              <a:rPr lang="en-US" sz="2800" b="1" dirty="0" smtClean="0"/>
              <a:t>Assessment</a:t>
            </a:r>
            <a:endParaRPr lang="en-US" sz="2800" b="1" dirty="0"/>
          </a:p>
        </p:txBody>
      </p:sp>
      <p:sp>
        <p:nvSpPr>
          <p:cNvPr id="7" name="Chevron 6"/>
          <p:cNvSpPr/>
          <p:nvPr/>
        </p:nvSpPr>
        <p:spPr>
          <a:xfrm rot="5400000">
            <a:off x="-185449" y="1099846"/>
            <a:ext cx="2230173" cy="146304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C6670"/>
              </a:solidFill>
            </a:endParaRPr>
          </a:p>
        </p:txBody>
      </p:sp>
      <p:sp>
        <p:nvSpPr>
          <p:cNvPr id="8" name="TextBox 7"/>
          <p:cNvSpPr txBox="1"/>
          <p:nvPr/>
        </p:nvSpPr>
        <p:spPr>
          <a:xfrm>
            <a:off x="304799" y="1791230"/>
            <a:ext cx="1463042" cy="523220"/>
          </a:xfrm>
          <a:prstGeom prst="rect">
            <a:avLst/>
          </a:prstGeom>
          <a:noFill/>
        </p:spPr>
        <p:txBody>
          <a:bodyPr wrap="square" rtlCol="0">
            <a:spAutoFit/>
          </a:bodyPr>
          <a:lstStyle/>
          <a:p>
            <a:r>
              <a:rPr lang="en-US" sz="2800" b="1" dirty="0" smtClean="0">
                <a:solidFill>
                  <a:prstClr val="white"/>
                </a:solidFill>
              </a:rPr>
              <a:t>Step 7</a:t>
            </a:r>
            <a:endParaRPr lang="en-US" sz="2800" b="1" dirty="0">
              <a:solidFill>
                <a:prstClr val="white"/>
              </a:solidFill>
            </a:endParaRPr>
          </a:p>
        </p:txBody>
      </p:sp>
      <p:graphicFrame>
        <p:nvGraphicFramePr>
          <p:cNvPr id="4" name="Diagram 3"/>
          <p:cNvGraphicFramePr/>
          <p:nvPr>
            <p:extLst>
              <p:ext uri="{D42A27DB-BD31-4B8C-83A1-F6EECF244321}">
                <p14:modId xmlns:p14="http://schemas.microsoft.com/office/powerpoint/2010/main" val="2940187979"/>
              </p:ext>
            </p:extLst>
          </p:nvPr>
        </p:nvGraphicFramePr>
        <p:xfrm>
          <a:off x="2118360" y="0"/>
          <a:ext cx="6715924" cy="5425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316480" y="5425440"/>
            <a:ext cx="5174815" cy="954107"/>
          </a:xfrm>
          <a:prstGeom prst="rect">
            <a:avLst/>
          </a:prstGeom>
          <a:noFill/>
        </p:spPr>
        <p:txBody>
          <a:bodyPr wrap="none" rtlCol="0">
            <a:spAutoFit/>
          </a:bodyPr>
          <a:lstStyle/>
          <a:p>
            <a:r>
              <a:rPr lang="en-US" sz="2800" b="1" dirty="0" smtClean="0">
                <a:solidFill>
                  <a:srgbClr val="C00000"/>
                </a:solidFill>
              </a:rPr>
              <a:t>Assessment is built upon</a:t>
            </a:r>
          </a:p>
          <a:p>
            <a:r>
              <a:rPr lang="en-US" sz="2800" b="1" dirty="0" smtClean="0">
                <a:solidFill>
                  <a:srgbClr val="C00000"/>
                </a:solidFill>
              </a:rPr>
              <a:t> academic achievement standard.</a:t>
            </a:r>
            <a:endParaRPr lang="en-US" sz="2800" b="1" dirty="0">
              <a:solidFill>
                <a:srgbClr val="C00000"/>
              </a:solidFill>
            </a:endParaRPr>
          </a:p>
        </p:txBody>
      </p:sp>
    </p:spTree>
    <p:extLst>
      <p:ext uri="{BB962C8B-B14F-4D97-AF65-F5344CB8AC3E}">
        <p14:creationId xmlns:p14="http://schemas.microsoft.com/office/powerpoint/2010/main" val="30923980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06242368"/>
              </p:ext>
            </p:extLst>
          </p:nvPr>
        </p:nvGraphicFramePr>
        <p:xfrm>
          <a:off x="215900" y="1719263"/>
          <a:ext cx="85725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Keep the Process in Mind….</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23</a:t>
            </a:fld>
            <a:endParaRPr lang="en-US" dirty="0" smtClean="0"/>
          </a:p>
        </p:txBody>
      </p:sp>
    </p:spTree>
    <p:extLst>
      <p:ext uri="{BB962C8B-B14F-4D97-AF65-F5344CB8AC3E}">
        <p14:creationId xmlns:p14="http://schemas.microsoft.com/office/powerpoint/2010/main" val="220975134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Academic Optimism</a:t>
            </a:r>
            <a:br>
              <a:rPr lang="en-US" dirty="0" smtClean="0"/>
            </a:br>
            <a:r>
              <a:rPr lang="en-US" dirty="0" smtClean="0"/>
              <a:t>Do you believe….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24</a:t>
            </a:fld>
            <a:endParaRPr lang="en-US" dirty="0" smtClean="0"/>
          </a:p>
        </p:txBody>
      </p:sp>
      <p:sp>
        <p:nvSpPr>
          <p:cNvPr id="5" name="TextBox 4"/>
          <p:cNvSpPr txBox="1"/>
          <p:nvPr/>
        </p:nvSpPr>
        <p:spPr>
          <a:xfrm>
            <a:off x="279398" y="1643621"/>
            <a:ext cx="8686801" cy="1815882"/>
          </a:xfrm>
          <a:prstGeom prst="rect">
            <a:avLst/>
          </a:prstGeom>
          <a:noFill/>
        </p:spPr>
        <p:txBody>
          <a:bodyPr wrap="square" rtlCol="0">
            <a:spAutoFit/>
          </a:bodyPr>
          <a:lstStyle/>
          <a:p>
            <a:pPr algn="ctr"/>
            <a:r>
              <a:rPr lang="en-US" sz="2400" b="1" dirty="0" smtClean="0">
                <a:solidFill>
                  <a:schemeClr val="accent6"/>
                </a:solidFill>
              </a:rPr>
              <a:t>Three foundations of Academic Optimism:</a:t>
            </a:r>
          </a:p>
          <a:p>
            <a:pPr algn="ctr"/>
            <a:endParaRPr lang="en-US" sz="2400" b="1" u="sng" dirty="0" smtClean="0">
              <a:solidFill>
                <a:schemeClr val="accent6"/>
              </a:solidFill>
            </a:endParaRPr>
          </a:p>
          <a:p>
            <a:pPr algn="ctr"/>
            <a:r>
              <a:rPr lang="en-US" sz="3200" i="1" dirty="0" smtClean="0"/>
              <a:t>belief that </a:t>
            </a:r>
            <a:r>
              <a:rPr lang="en-US" sz="3200" i="1" u="sng" dirty="0" smtClean="0"/>
              <a:t>all </a:t>
            </a:r>
            <a:r>
              <a:rPr lang="en-US" sz="3200" i="1" dirty="0" smtClean="0"/>
              <a:t>students can be successful and </a:t>
            </a:r>
            <a:r>
              <a:rPr lang="en-US" sz="3200" i="1" u="sng" dirty="0" smtClean="0"/>
              <a:t>belief in yourself and your abilities as a teacher</a:t>
            </a:r>
          </a:p>
        </p:txBody>
      </p:sp>
      <p:graphicFrame>
        <p:nvGraphicFramePr>
          <p:cNvPr id="2" name="Diagram 1"/>
          <p:cNvGraphicFramePr/>
          <p:nvPr>
            <p:extLst>
              <p:ext uri="{D42A27DB-BD31-4B8C-83A1-F6EECF244321}">
                <p14:modId xmlns:p14="http://schemas.microsoft.com/office/powerpoint/2010/main" val="301783313"/>
              </p:ext>
            </p:extLst>
          </p:nvPr>
        </p:nvGraphicFramePr>
        <p:xfrm>
          <a:off x="822220" y="3653007"/>
          <a:ext cx="7940040" cy="2992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25679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smtClean="0"/>
              <a:t>Closing the Attitude Gap</a:t>
            </a:r>
            <a:endParaRPr lang="en-US" i="1" dirty="0"/>
          </a:p>
        </p:txBody>
      </p:sp>
      <p:sp>
        <p:nvSpPr>
          <p:cNvPr id="4" name="Footer Placeholder 3"/>
          <p:cNvSpPr>
            <a:spLocks noGrp="1"/>
          </p:cNvSpPr>
          <p:nvPr>
            <p:ph type="ftr" sz="quarter" idx="3"/>
          </p:nvPr>
        </p:nvSpPr>
        <p:spPr/>
        <p:txBody>
          <a:bodyPr/>
          <a:lstStyle/>
          <a:p>
            <a:fld id="{757A2F4E-5D54-B04B-91BD-7E78EE1FE9FD}" type="slidenum">
              <a:rPr lang="en-US" smtClean="0"/>
              <a:pPr/>
              <a:t>25</a:t>
            </a:fld>
            <a:endParaRPr lang="en-US" dirty="0" smtClean="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54860" y="2111829"/>
            <a:ext cx="8407400" cy="425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127171" y="5029200"/>
            <a:ext cx="2754086" cy="369332"/>
          </a:xfrm>
          <a:prstGeom prst="rect">
            <a:avLst/>
          </a:prstGeom>
          <a:noFill/>
        </p:spPr>
        <p:txBody>
          <a:bodyPr wrap="square" rtlCol="0">
            <a:spAutoFit/>
          </a:bodyPr>
          <a:lstStyle/>
          <a:p>
            <a:r>
              <a:rPr lang="en-US" dirty="0" smtClean="0">
                <a:solidFill>
                  <a:prstClr val="white"/>
                </a:solidFill>
              </a:rPr>
              <a:t>Principal </a:t>
            </a:r>
            <a:r>
              <a:rPr lang="en-US" dirty="0" err="1" smtClean="0">
                <a:solidFill>
                  <a:prstClr val="white"/>
                </a:solidFill>
              </a:rPr>
              <a:t>Baruti</a:t>
            </a:r>
            <a:r>
              <a:rPr lang="en-US" dirty="0" smtClean="0">
                <a:solidFill>
                  <a:prstClr val="white"/>
                </a:solidFill>
              </a:rPr>
              <a:t> </a:t>
            </a:r>
            <a:r>
              <a:rPr lang="en-US" dirty="0" err="1" smtClean="0">
                <a:solidFill>
                  <a:prstClr val="white"/>
                </a:solidFill>
              </a:rPr>
              <a:t>Kafele</a:t>
            </a:r>
            <a:endParaRPr lang="en-US" dirty="0">
              <a:solidFill>
                <a:prstClr val="white"/>
              </a:solidFill>
            </a:endParaRPr>
          </a:p>
        </p:txBody>
      </p:sp>
      <p:sp>
        <p:nvSpPr>
          <p:cNvPr id="6" name="TextBox 5"/>
          <p:cNvSpPr txBox="1"/>
          <p:nvPr/>
        </p:nvSpPr>
        <p:spPr>
          <a:xfrm>
            <a:off x="1170214" y="6368142"/>
            <a:ext cx="5334000" cy="261610"/>
          </a:xfrm>
          <a:prstGeom prst="rect">
            <a:avLst/>
          </a:prstGeom>
          <a:noFill/>
        </p:spPr>
        <p:txBody>
          <a:bodyPr wrap="square" rtlCol="0">
            <a:spAutoFit/>
          </a:bodyPr>
          <a:lstStyle/>
          <a:p>
            <a:r>
              <a:rPr lang="en-US" sz="1050" dirty="0" smtClean="0">
                <a:solidFill>
                  <a:srgbClr val="5C6670"/>
                </a:solidFill>
                <a:hlinkClick r:id="rId4"/>
              </a:rPr>
              <a:t>foundationforadvancedlearning@gmail.com</a:t>
            </a:r>
            <a:r>
              <a:rPr lang="en-US" sz="1050" dirty="0" smtClean="0">
                <a:solidFill>
                  <a:srgbClr val="5C6670"/>
                </a:solidFill>
              </a:rPr>
              <a:t>  </a:t>
            </a:r>
            <a:r>
              <a:rPr lang="en-US" sz="1050" dirty="0" err="1" smtClean="0">
                <a:solidFill>
                  <a:srgbClr val="5C6670"/>
                </a:solidFill>
              </a:rPr>
              <a:t>Fulfordfoundation</a:t>
            </a:r>
            <a:endParaRPr lang="en-US" sz="1050" dirty="0">
              <a:solidFill>
                <a:srgbClr val="5C6670"/>
              </a:solidFill>
            </a:endParaRPr>
          </a:p>
        </p:txBody>
      </p:sp>
    </p:spTree>
    <p:extLst>
      <p:ext uri="{BB962C8B-B14F-4D97-AF65-F5344CB8AC3E}">
        <p14:creationId xmlns:p14="http://schemas.microsoft.com/office/powerpoint/2010/main" val="33825171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7999" y="2011171"/>
            <a:ext cx="5308601" cy="3691129"/>
          </a:xfrm>
        </p:spPr>
        <p:txBody>
          <a:bodyPr/>
          <a:lstStyle/>
          <a:p>
            <a:r>
              <a:rPr lang="en-US" dirty="0" smtClean="0"/>
              <a:t>In your opinion, what is the current culture of your school around  Academic Expectations for students with a disability?</a:t>
            </a:r>
          </a:p>
          <a:p>
            <a:r>
              <a:rPr lang="en-US" dirty="0" smtClean="0"/>
              <a:t>Are you witnessing gains in student achievement using your current methodologies?</a:t>
            </a:r>
          </a:p>
          <a:p>
            <a:r>
              <a:rPr lang="en-US" dirty="0" smtClean="0"/>
              <a:t>Do you feel confident in your own ability and your school’s ability to address the learning needs of all students?</a:t>
            </a:r>
          </a:p>
          <a:p>
            <a:r>
              <a:rPr lang="en-US" dirty="0" smtClean="0"/>
              <a:t>Next Steps to accomplish change?</a:t>
            </a:r>
          </a:p>
          <a:p>
            <a:endParaRPr lang="en-US" dirty="0"/>
          </a:p>
        </p:txBody>
      </p:sp>
      <p:sp>
        <p:nvSpPr>
          <p:cNvPr id="3" name="Title 2"/>
          <p:cNvSpPr>
            <a:spLocks noGrp="1"/>
          </p:cNvSpPr>
          <p:nvPr>
            <p:ph type="title"/>
          </p:nvPr>
        </p:nvSpPr>
        <p:spPr/>
        <p:txBody>
          <a:bodyPr/>
          <a:lstStyle/>
          <a:p>
            <a:r>
              <a:rPr lang="en-US" dirty="0" smtClean="0"/>
              <a:t>Identifying the Tenets of Academic Optimism</a:t>
            </a:r>
            <a:endParaRPr lang="en-US" dirty="0"/>
          </a:p>
        </p:txBody>
      </p:sp>
      <p:sp>
        <p:nvSpPr>
          <p:cNvPr id="2" name="Footer Placeholder 1"/>
          <p:cNvSpPr>
            <a:spLocks noGrp="1"/>
          </p:cNvSpPr>
          <p:nvPr>
            <p:ph type="ftr" sz="quarter" idx="3"/>
          </p:nvPr>
        </p:nvSpPr>
        <p:spPr/>
        <p:txBody>
          <a:bodyPr/>
          <a:lstStyle/>
          <a:p>
            <a:fld id="{757A2F4E-5D54-B04B-91BD-7E78EE1FE9FD}" type="slidenum">
              <a:rPr lang="en-US" smtClean="0"/>
              <a:pPr/>
              <a:t>26</a:t>
            </a:fld>
            <a:endParaRPr lang="en-US" dirty="0" smtClean="0"/>
          </a:p>
        </p:txBody>
      </p:sp>
      <p:pic>
        <p:nvPicPr>
          <p:cNvPr id="1026" name="Picture 2" descr="C:\Users\Odegard-Siegele_R\AppData\Local\Microsoft\Windows\Temporary Internet Files\Content.IE5\5BVEHWQ4\brainstorm[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16600" y="2794000"/>
            <a:ext cx="3161560" cy="31615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816600" y="2011171"/>
            <a:ext cx="2941896" cy="461665"/>
          </a:xfrm>
          <a:prstGeom prst="rect">
            <a:avLst/>
          </a:prstGeom>
          <a:noFill/>
        </p:spPr>
        <p:txBody>
          <a:bodyPr wrap="none" rtlCol="0">
            <a:spAutoFit/>
          </a:bodyPr>
          <a:lstStyle/>
          <a:p>
            <a:r>
              <a:rPr lang="en-US" sz="2400" dirty="0"/>
              <a:t>Brainstorming Activity</a:t>
            </a:r>
          </a:p>
        </p:txBody>
      </p:sp>
    </p:spTree>
    <p:extLst>
      <p:ext uri="{BB962C8B-B14F-4D97-AF65-F5344CB8AC3E}">
        <p14:creationId xmlns:p14="http://schemas.microsoft.com/office/powerpoint/2010/main" val="37236642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27</a:t>
            </a:fld>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1283852"/>
            <a:ext cx="4733290" cy="3987359"/>
          </a:xfrm>
          <a:prstGeom prst="rect">
            <a:avLst/>
          </a:prstGeom>
        </p:spPr>
      </p:pic>
      <p:sp>
        <p:nvSpPr>
          <p:cNvPr id="4" name="TextBox 3"/>
          <p:cNvSpPr txBox="1"/>
          <p:nvPr/>
        </p:nvSpPr>
        <p:spPr>
          <a:xfrm>
            <a:off x="5448300" y="191431"/>
            <a:ext cx="3365500" cy="5386090"/>
          </a:xfrm>
          <a:prstGeom prst="rect">
            <a:avLst/>
          </a:prstGeom>
          <a:noFill/>
        </p:spPr>
        <p:txBody>
          <a:bodyPr wrap="square" rtlCol="0">
            <a:spAutoFit/>
          </a:bodyPr>
          <a:lstStyle/>
          <a:p>
            <a:r>
              <a:rPr lang="en-US" sz="2800" dirty="0" smtClean="0"/>
              <a:t>The alignment between the student’s </a:t>
            </a:r>
            <a:r>
              <a:rPr lang="en-US" sz="2800" b="1" dirty="0" smtClean="0">
                <a:solidFill>
                  <a:schemeClr val="accent1"/>
                </a:solidFill>
              </a:rPr>
              <a:t>readiness</a:t>
            </a:r>
            <a:r>
              <a:rPr lang="en-US" sz="2800" dirty="0" smtClean="0"/>
              <a:t> or present level of performance and the curriculum and setting </a:t>
            </a:r>
            <a:r>
              <a:rPr lang="en-US" sz="2800" b="1" dirty="0" smtClean="0">
                <a:solidFill>
                  <a:schemeClr val="accent1"/>
                </a:solidFill>
              </a:rPr>
              <a:t>expectations</a:t>
            </a:r>
          </a:p>
          <a:p>
            <a:endParaRPr lang="en-US" sz="2800" dirty="0"/>
          </a:p>
          <a:p>
            <a:r>
              <a:rPr lang="en-US" sz="2400" dirty="0" smtClean="0"/>
              <a:t>Examples:  </a:t>
            </a:r>
          </a:p>
          <a:p>
            <a:r>
              <a:rPr lang="en-US" sz="2400" dirty="0"/>
              <a:t>-</a:t>
            </a:r>
            <a:r>
              <a:rPr lang="en-US" sz="2400" i="1" dirty="0" smtClean="0"/>
              <a:t>Student understands the </a:t>
            </a:r>
          </a:p>
          <a:p>
            <a:r>
              <a:rPr lang="en-US" sz="2400" i="1" dirty="0"/>
              <a:t> </a:t>
            </a:r>
            <a:r>
              <a:rPr lang="en-US" sz="2400" i="1" dirty="0" smtClean="0"/>
              <a:t>    main idea and </a:t>
            </a:r>
          </a:p>
          <a:p>
            <a:r>
              <a:rPr lang="en-US" sz="2400" i="1" dirty="0" smtClean="0"/>
              <a:t>-understands academic </a:t>
            </a:r>
          </a:p>
          <a:p>
            <a:r>
              <a:rPr lang="en-US" sz="2400" i="1" dirty="0"/>
              <a:t> </a:t>
            </a:r>
            <a:r>
              <a:rPr lang="en-US" sz="2400" i="1" dirty="0" smtClean="0"/>
              <a:t>    vocabulary</a:t>
            </a:r>
            <a:endParaRPr lang="en-US" sz="2400" i="1" dirty="0"/>
          </a:p>
        </p:txBody>
      </p:sp>
      <p:sp>
        <p:nvSpPr>
          <p:cNvPr id="5" name="TextBox 4"/>
          <p:cNvSpPr txBox="1"/>
          <p:nvPr/>
        </p:nvSpPr>
        <p:spPr>
          <a:xfrm>
            <a:off x="711200" y="596900"/>
            <a:ext cx="4114800" cy="954107"/>
          </a:xfrm>
          <a:prstGeom prst="rect">
            <a:avLst/>
          </a:prstGeom>
          <a:noFill/>
        </p:spPr>
        <p:txBody>
          <a:bodyPr wrap="square" rtlCol="0">
            <a:spAutoFit/>
          </a:bodyPr>
          <a:lstStyle/>
          <a:p>
            <a:pPr algn="ctr"/>
            <a:r>
              <a:rPr lang="en-US" sz="2800" b="1" dirty="0"/>
              <a:t>The Bridge</a:t>
            </a:r>
          </a:p>
          <a:p>
            <a:pPr algn="ctr"/>
            <a:endParaRPr lang="en-US" sz="2800" dirty="0"/>
          </a:p>
        </p:txBody>
      </p:sp>
      <p:sp>
        <p:nvSpPr>
          <p:cNvPr id="6" name="TextBox 5"/>
          <p:cNvSpPr txBox="1"/>
          <p:nvPr/>
        </p:nvSpPr>
        <p:spPr>
          <a:xfrm>
            <a:off x="330199" y="3253808"/>
            <a:ext cx="4834889" cy="1384995"/>
          </a:xfrm>
          <a:prstGeom prst="rect">
            <a:avLst/>
          </a:prstGeom>
          <a:noFill/>
        </p:spPr>
        <p:txBody>
          <a:bodyPr wrap="square" rtlCol="0">
            <a:spAutoFit/>
          </a:bodyPr>
          <a:lstStyle/>
          <a:p>
            <a:pPr algn="ctr"/>
            <a:r>
              <a:rPr lang="en-US" sz="2800" b="1" dirty="0">
                <a:solidFill>
                  <a:schemeClr val="bg1"/>
                </a:solidFill>
              </a:rPr>
              <a:t>The </a:t>
            </a:r>
            <a:r>
              <a:rPr lang="en-US" sz="2800" b="1" dirty="0" smtClean="0">
                <a:solidFill>
                  <a:schemeClr val="bg1"/>
                </a:solidFill>
              </a:rPr>
              <a:t>General Education Curriculum</a:t>
            </a:r>
            <a:endParaRPr lang="en-US" sz="2800" b="1" dirty="0">
              <a:solidFill>
                <a:schemeClr val="bg1"/>
              </a:solidFill>
            </a:endParaRPr>
          </a:p>
          <a:p>
            <a:pPr algn="ctr"/>
            <a:endParaRPr lang="en-US" sz="2800" dirty="0">
              <a:solidFill>
                <a:schemeClr val="bg1"/>
              </a:solidFill>
            </a:endParaRPr>
          </a:p>
        </p:txBody>
      </p:sp>
    </p:spTree>
    <p:extLst>
      <p:ext uri="{BB962C8B-B14F-4D97-AF65-F5344CB8AC3E}">
        <p14:creationId xmlns:p14="http://schemas.microsoft.com/office/powerpoint/2010/main" val="37776309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28</a:t>
            </a:fld>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9060" y="963730"/>
            <a:ext cx="3495040" cy="3495040"/>
          </a:xfrm>
          <a:prstGeom prst="rect">
            <a:avLst/>
          </a:prstGeom>
          <a:ln w="28575">
            <a:noFill/>
          </a:ln>
        </p:spPr>
      </p:pic>
      <p:sp>
        <p:nvSpPr>
          <p:cNvPr id="5" name="TextBox 4"/>
          <p:cNvSpPr txBox="1"/>
          <p:nvPr/>
        </p:nvSpPr>
        <p:spPr>
          <a:xfrm>
            <a:off x="1104900" y="654903"/>
            <a:ext cx="2082800" cy="954107"/>
          </a:xfrm>
          <a:prstGeom prst="rect">
            <a:avLst/>
          </a:prstGeom>
          <a:noFill/>
        </p:spPr>
        <p:txBody>
          <a:bodyPr wrap="square" rtlCol="0">
            <a:spAutoFit/>
          </a:bodyPr>
          <a:lstStyle/>
          <a:p>
            <a:r>
              <a:rPr lang="en-US" sz="2800" b="1" dirty="0" smtClean="0">
                <a:solidFill>
                  <a:srgbClr val="5C6670"/>
                </a:solidFill>
              </a:rPr>
              <a:t>The Barrier(s)</a:t>
            </a:r>
            <a:endParaRPr lang="en-US" sz="2800" b="1" dirty="0">
              <a:solidFill>
                <a:srgbClr val="5C6670"/>
              </a:solidFill>
            </a:endParaRPr>
          </a:p>
        </p:txBody>
      </p:sp>
      <p:sp>
        <p:nvSpPr>
          <p:cNvPr id="6" name="TextBox 5"/>
          <p:cNvSpPr txBox="1"/>
          <p:nvPr/>
        </p:nvSpPr>
        <p:spPr>
          <a:xfrm>
            <a:off x="520699" y="1955145"/>
            <a:ext cx="4394200" cy="4401205"/>
          </a:xfrm>
          <a:prstGeom prst="rect">
            <a:avLst/>
          </a:prstGeom>
          <a:noFill/>
        </p:spPr>
        <p:txBody>
          <a:bodyPr wrap="square" rtlCol="0">
            <a:spAutoFit/>
          </a:bodyPr>
          <a:lstStyle/>
          <a:p>
            <a:r>
              <a:rPr lang="en-US" sz="2800" dirty="0">
                <a:solidFill>
                  <a:srgbClr val="5C6670"/>
                </a:solidFill>
              </a:rPr>
              <a:t>T</a:t>
            </a:r>
            <a:r>
              <a:rPr lang="en-US" sz="2800" dirty="0" smtClean="0">
                <a:solidFill>
                  <a:srgbClr val="5C6670"/>
                </a:solidFill>
              </a:rPr>
              <a:t>he thing(s) that </a:t>
            </a:r>
            <a:r>
              <a:rPr lang="en-US" sz="2800" dirty="0">
                <a:solidFill>
                  <a:srgbClr val="5C6670"/>
                </a:solidFill>
              </a:rPr>
              <a:t>exist in the curriculum, instruction or environment that prevent access to </a:t>
            </a:r>
            <a:r>
              <a:rPr lang="en-US" sz="2800" dirty="0" smtClean="0">
                <a:solidFill>
                  <a:srgbClr val="5C6670"/>
                </a:solidFill>
              </a:rPr>
              <a:t>learning</a:t>
            </a:r>
            <a:r>
              <a:rPr lang="en-US" sz="2800" b="1" dirty="0">
                <a:solidFill>
                  <a:srgbClr val="5C6670"/>
                </a:solidFill>
              </a:rPr>
              <a:t> </a:t>
            </a:r>
            <a:r>
              <a:rPr lang="en-US" sz="2800" dirty="0" smtClean="0">
                <a:solidFill>
                  <a:srgbClr val="5C6670"/>
                </a:solidFill>
              </a:rPr>
              <a:t>and the </a:t>
            </a:r>
            <a:r>
              <a:rPr lang="en-US" sz="2800" b="1" dirty="0" smtClean="0">
                <a:solidFill>
                  <a:srgbClr val="EF7521">
                    <a:lumMod val="75000"/>
                  </a:srgbClr>
                </a:solidFill>
              </a:rPr>
              <a:t>things </a:t>
            </a:r>
            <a:r>
              <a:rPr lang="en-US" sz="2800" b="1" dirty="0">
                <a:solidFill>
                  <a:srgbClr val="EF7521">
                    <a:lumMod val="75000"/>
                  </a:srgbClr>
                </a:solidFill>
              </a:rPr>
              <a:t>the student can’t do as a result of a disability</a:t>
            </a:r>
          </a:p>
          <a:p>
            <a:pPr marL="45720"/>
            <a:endParaRPr lang="en-US" dirty="0" smtClean="0">
              <a:solidFill>
                <a:srgbClr val="5C6670"/>
              </a:solidFill>
            </a:endParaRPr>
          </a:p>
          <a:p>
            <a:pPr marL="960120" lvl="1" indent="-457200">
              <a:buFont typeface="Arial" panose="020B0604020202020204" pitchFamily="34" charset="0"/>
              <a:buChar char="•"/>
            </a:pPr>
            <a:r>
              <a:rPr lang="en-US" sz="2800" dirty="0" smtClean="0">
                <a:solidFill>
                  <a:srgbClr val="5C6670"/>
                </a:solidFill>
              </a:rPr>
              <a:t>Physical</a:t>
            </a:r>
          </a:p>
          <a:p>
            <a:pPr marL="960120" lvl="1" indent="-457200">
              <a:buFont typeface="Arial" panose="020B0604020202020204" pitchFamily="34" charset="0"/>
              <a:buChar char="•"/>
            </a:pPr>
            <a:r>
              <a:rPr lang="en-US" sz="2800" dirty="0" smtClean="0">
                <a:solidFill>
                  <a:srgbClr val="5C6670"/>
                </a:solidFill>
              </a:rPr>
              <a:t>Sensory</a:t>
            </a:r>
          </a:p>
          <a:p>
            <a:pPr marL="960120" lvl="1" indent="-457200">
              <a:buFont typeface="Arial" panose="020B0604020202020204" pitchFamily="34" charset="0"/>
              <a:buChar char="•"/>
            </a:pPr>
            <a:r>
              <a:rPr lang="en-US" sz="2800" dirty="0" smtClean="0">
                <a:solidFill>
                  <a:srgbClr val="5C6670"/>
                </a:solidFill>
              </a:rPr>
              <a:t>Emotional</a:t>
            </a:r>
          </a:p>
        </p:txBody>
      </p:sp>
    </p:spTree>
    <p:extLst>
      <p:ext uri="{BB962C8B-B14F-4D97-AF65-F5344CB8AC3E}">
        <p14:creationId xmlns:p14="http://schemas.microsoft.com/office/powerpoint/2010/main" val="1408194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29</a:t>
            </a:fld>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460" y="1693346"/>
            <a:ext cx="3495040" cy="3495040"/>
          </a:xfrm>
          <a:prstGeom prst="rect">
            <a:avLst/>
          </a:prstGeom>
          <a:ln w="28575">
            <a:noFill/>
          </a:ln>
        </p:spPr>
      </p:pic>
      <p:sp>
        <p:nvSpPr>
          <p:cNvPr id="5" name="TextBox 4"/>
          <p:cNvSpPr txBox="1"/>
          <p:nvPr/>
        </p:nvSpPr>
        <p:spPr>
          <a:xfrm>
            <a:off x="1104900" y="654903"/>
            <a:ext cx="2082800" cy="954107"/>
          </a:xfrm>
          <a:prstGeom prst="rect">
            <a:avLst/>
          </a:prstGeom>
          <a:noFill/>
        </p:spPr>
        <p:txBody>
          <a:bodyPr wrap="square" rtlCol="0">
            <a:spAutoFit/>
          </a:bodyPr>
          <a:lstStyle/>
          <a:p>
            <a:r>
              <a:rPr lang="en-US" sz="2800" b="1" dirty="0" smtClean="0">
                <a:solidFill>
                  <a:srgbClr val="5C6670"/>
                </a:solidFill>
              </a:rPr>
              <a:t>The Barrier(s)</a:t>
            </a:r>
            <a:endParaRPr lang="en-US" sz="2800" b="1" dirty="0">
              <a:solidFill>
                <a:srgbClr val="5C6670"/>
              </a:solidFill>
            </a:endParaRPr>
          </a:p>
        </p:txBody>
      </p:sp>
      <p:sp>
        <p:nvSpPr>
          <p:cNvPr id="6" name="TextBox 5"/>
          <p:cNvSpPr txBox="1"/>
          <p:nvPr/>
        </p:nvSpPr>
        <p:spPr>
          <a:xfrm>
            <a:off x="279400" y="2495346"/>
            <a:ext cx="4394200" cy="3231654"/>
          </a:xfrm>
          <a:prstGeom prst="rect">
            <a:avLst/>
          </a:prstGeom>
          <a:noFill/>
        </p:spPr>
        <p:txBody>
          <a:bodyPr wrap="square" rtlCol="0">
            <a:spAutoFit/>
          </a:bodyPr>
          <a:lstStyle/>
          <a:p>
            <a:r>
              <a:rPr lang="en-US" sz="2800" dirty="0">
                <a:solidFill>
                  <a:srgbClr val="5C6670"/>
                </a:solidFill>
              </a:rPr>
              <a:t>T</a:t>
            </a:r>
            <a:r>
              <a:rPr lang="en-US" sz="2800" dirty="0" smtClean="0">
                <a:solidFill>
                  <a:srgbClr val="5C6670"/>
                </a:solidFill>
              </a:rPr>
              <a:t>he </a:t>
            </a:r>
            <a:r>
              <a:rPr lang="en-US" sz="2800" b="1" dirty="0" smtClean="0">
                <a:solidFill>
                  <a:schemeClr val="accent1"/>
                </a:solidFill>
              </a:rPr>
              <a:t>embedded supports </a:t>
            </a:r>
            <a:r>
              <a:rPr lang="en-US" sz="2800" dirty="0" smtClean="0">
                <a:solidFill>
                  <a:srgbClr val="5C6670"/>
                </a:solidFill>
              </a:rPr>
              <a:t>that </a:t>
            </a:r>
            <a:r>
              <a:rPr lang="en-US" sz="2800" dirty="0">
                <a:solidFill>
                  <a:srgbClr val="5C6670"/>
                </a:solidFill>
              </a:rPr>
              <a:t>exist </a:t>
            </a:r>
            <a:r>
              <a:rPr lang="en-US" sz="2800" dirty="0" smtClean="0">
                <a:solidFill>
                  <a:srgbClr val="5C6670"/>
                </a:solidFill>
              </a:rPr>
              <a:t>to adapt </a:t>
            </a:r>
            <a:r>
              <a:rPr lang="en-US" sz="2800" dirty="0">
                <a:solidFill>
                  <a:srgbClr val="5C6670"/>
                </a:solidFill>
              </a:rPr>
              <a:t>the curriculum, instruction or environment </a:t>
            </a:r>
            <a:r>
              <a:rPr lang="en-US" sz="2800" dirty="0" smtClean="0">
                <a:solidFill>
                  <a:srgbClr val="5C6670"/>
                </a:solidFill>
              </a:rPr>
              <a:t>and provide access </a:t>
            </a:r>
            <a:r>
              <a:rPr lang="en-US" sz="2800" dirty="0">
                <a:solidFill>
                  <a:srgbClr val="5C6670"/>
                </a:solidFill>
              </a:rPr>
              <a:t>to </a:t>
            </a:r>
            <a:r>
              <a:rPr lang="en-US" sz="2800" dirty="0" smtClean="0">
                <a:solidFill>
                  <a:srgbClr val="5C6670"/>
                </a:solidFill>
              </a:rPr>
              <a:t>learning</a:t>
            </a:r>
            <a:r>
              <a:rPr lang="en-US" sz="2800" b="1" dirty="0">
                <a:solidFill>
                  <a:srgbClr val="5C6670"/>
                </a:solidFill>
              </a:rPr>
              <a:t> </a:t>
            </a:r>
            <a:endParaRPr lang="en-US" sz="2800" b="1" dirty="0" smtClean="0">
              <a:solidFill>
                <a:srgbClr val="5C6670"/>
              </a:solidFill>
            </a:endParaRPr>
          </a:p>
          <a:p>
            <a:endParaRPr lang="en-US" sz="2800" b="1" dirty="0">
              <a:solidFill>
                <a:srgbClr val="5C6670"/>
              </a:solidFill>
            </a:endParaRPr>
          </a:p>
          <a:p>
            <a:r>
              <a:rPr lang="en-US" b="1" dirty="0" smtClean="0">
                <a:solidFill>
                  <a:srgbClr val="5C6670"/>
                </a:solidFill>
              </a:rPr>
              <a:t>Resource:  </a:t>
            </a:r>
            <a:r>
              <a:rPr lang="en-US" b="1" i="1" dirty="0" smtClean="0">
                <a:solidFill>
                  <a:srgbClr val="5C6670"/>
                </a:solidFill>
                <a:hlinkClick r:id="rId4"/>
              </a:rPr>
              <a:t>Colorado Instructional Accommodations Manual</a:t>
            </a:r>
            <a:endParaRPr lang="en-US" i="1" dirty="0" smtClean="0">
              <a:solidFill>
                <a:srgbClr val="5C6670"/>
              </a:solidFill>
            </a:endParaRPr>
          </a:p>
        </p:txBody>
      </p:sp>
      <p:sp>
        <p:nvSpPr>
          <p:cNvPr id="4" name="Curved Down Arrow 3"/>
          <p:cNvSpPr/>
          <p:nvPr/>
        </p:nvSpPr>
        <p:spPr>
          <a:xfrm>
            <a:off x="4762500" y="918864"/>
            <a:ext cx="4279900" cy="411033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5207000" y="457200"/>
            <a:ext cx="3251200" cy="461665"/>
          </a:xfrm>
          <a:prstGeom prst="rect">
            <a:avLst/>
          </a:prstGeom>
          <a:noFill/>
        </p:spPr>
        <p:txBody>
          <a:bodyPr wrap="square" rtlCol="0">
            <a:spAutoFit/>
          </a:bodyPr>
          <a:lstStyle/>
          <a:p>
            <a:r>
              <a:rPr lang="en-US" sz="2400" dirty="0" smtClean="0">
                <a:latin typeface="Aharoni" panose="02010803020104030203" pitchFamily="2" charset="-79"/>
                <a:cs typeface="Aharoni" panose="02010803020104030203" pitchFamily="2" charset="-79"/>
              </a:rPr>
              <a:t>Embedded Supports</a:t>
            </a:r>
            <a:endParaRPr lang="en-US" sz="2400" dirty="0">
              <a:latin typeface="Aharoni" panose="02010803020104030203" pitchFamily="2" charset="-79"/>
              <a:cs typeface="Aharoni" panose="02010803020104030203" pitchFamily="2" charset="-79"/>
            </a:endParaRPr>
          </a:p>
        </p:txBody>
      </p:sp>
      <p:sp>
        <p:nvSpPr>
          <p:cNvPr id="8" name="TextBox 7"/>
          <p:cNvSpPr txBox="1"/>
          <p:nvPr/>
        </p:nvSpPr>
        <p:spPr>
          <a:xfrm rot="16946817">
            <a:off x="4305299" y="3810000"/>
            <a:ext cx="1803400" cy="369332"/>
          </a:xfrm>
          <a:prstGeom prst="rect">
            <a:avLst/>
          </a:prstGeom>
          <a:noFill/>
        </p:spPr>
        <p:txBody>
          <a:bodyPr wrap="square" rtlCol="0">
            <a:spAutoFit/>
          </a:bodyPr>
          <a:lstStyle/>
          <a:p>
            <a:r>
              <a:rPr lang="en-US" b="1" dirty="0" smtClean="0">
                <a:solidFill>
                  <a:schemeClr val="bg1"/>
                </a:solidFill>
              </a:rPr>
              <a:t>Presentation</a:t>
            </a:r>
            <a:endParaRPr lang="en-US" b="1" dirty="0">
              <a:solidFill>
                <a:schemeClr val="bg1"/>
              </a:solidFill>
            </a:endParaRPr>
          </a:p>
        </p:txBody>
      </p:sp>
      <p:sp>
        <p:nvSpPr>
          <p:cNvPr id="9" name="TextBox 8"/>
          <p:cNvSpPr txBox="1"/>
          <p:nvPr/>
        </p:nvSpPr>
        <p:spPr>
          <a:xfrm rot="17719031">
            <a:off x="4809953" y="1895301"/>
            <a:ext cx="1803400" cy="369332"/>
          </a:xfrm>
          <a:prstGeom prst="rect">
            <a:avLst/>
          </a:prstGeom>
          <a:noFill/>
        </p:spPr>
        <p:txBody>
          <a:bodyPr wrap="square" rtlCol="0">
            <a:spAutoFit/>
          </a:bodyPr>
          <a:lstStyle/>
          <a:p>
            <a:r>
              <a:rPr lang="en-US" b="1" dirty="0" smtClean="0">
                <a:solidFill>
                  <a:schemeClr val="bg1"/>
                </a:solidFill>
              </a:rPr>
              <a:t>Response</a:t>
            </a:r>
            <a:endParaRPr lang="en-US" b="1" dirty="0">
              <a:solidFill>
                <a:schemeClr val="bg1"/>
              </a:solidFill>
            </a:endParaRPr>
          </a:p>
        </p:txBody>
      </p:sp>
      <p:sp>
        <p:nvSpPr>
          <p:cNvPr id="10" name="TextBox 9"/>
          <p:cNvSpPr txBox="1"/>
          <p:nvPr/>
        </p:nvSpPr>
        <p:spPr>
          <a:xfrm rot="4009659">
            <a:off x="6484695" y="1797991"/>
            <a:ext cx="1803400" cy="369332"/>
          </a:xfrm>
          <a:prstGeom prst="rect">
            <a:avLst/>
          </a:prstGeom>
          <a:noFill/>
        </p:spPr>
        <p:txBody>
          <a:bodyPr wrap="square" rtlCol="0">
            <a:spAutoFit/>
          </a:bodyPr>
          <a:lstStyle/>
          <a:p>
            <a:r>
              <a:rPr lang="en-US" b="1" dirty="0" smtClean="0">
                <a:solidFill>
                  <a:schemeClr val="bg1"/>
                </a:solidFill>
              </a:rPr>
              <a:t>Timing</a:t>
            </a:r>
            <a:endParaRPr lang="en-US" b="1" dirty="0">
              <a:solidFill>
                <a:schemeClr val="bg1"/>
              </a:solidFill>
            </a:endParaRPr>
          </a:p>
        </p:txBody>
      </p:sp>
      <p:sp>
        <p:nvSpPr>
          <p:cNvPr id="11" name="TextBox 10"/>
          <p:cNvSpPr txBox="1"/>
          <p:nvPr/>
        </p:nvSpPr>
        <p:spPr>
          <a:xfrm rot="4633061">
            <a:off x="7009281" y="3053065"/>
            <a:ext cx="1803400" cy="369332"/>
          </a:xfrm>
          <a:prstGeom prst="rect">
            <a:avLst/>
          </a:prstGeom>
          <a:noFill/>
        </p:spPr>
        <p:txBody>
          <a:bodyPr wrap="square" rtlCol="0">
            <a:spAutoFit/>
          </a:bodyPr>
          <a:lstStyle/>
          <a:p>
            <a:r>
              <a:rPr lang="en-US" b="1" dirty="0" smtClean="0">
                <a:solidFill>
                  <a:schemeClr val="bg1"/>
                </a:solidFill>
              </a:rPr>
              <a:t>Setting</a:t>
            </a:r>
            <a:endParaRPr lang="en-US" b="1" dirty="0">
              <a:solidFill>
                <a:schemeClr val="bg1"/>
              </a:solidFill>
            </a:endParaRPr>
          </a:p>
        </p:txBody>
      </p:sp>
    </p:spTree>
    <p:extLst>
      <p:ext uri="{BB962C8B-B14F-4D97-AF65-F5344CB8AC3E}">
        <p14:creationId xmlns:p14="http://schemas.microsoft.com/office/powerpoint/2010/main" val="61684747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smtClean="0"/>
              <a:t>Source:  </a:t>
            </a:r>
            <a:r>
              <a:rPr lang="en-US" sz="2000" i="1" dirty="0" err="1" smtClean="0"/>
              <a:t>SchoolView</a:t>
            </a:r>
            <a:r>
              <a:rPr lang="en-US" sz="2000" i="1" dirty="0" smtClean="0"/>
              <a:t> Data Center</a:t>
            </a:r>
          </a:p>
          <a:p>
            <a:r>
              <a:rPr lang="en-US" dirty="0" smtClean="0">
                <a:solidFill>
                  <a:schemeClr val="tx2">
                    <a:lumMod val="50000"/>
                  </a:schemeClr>
                </a:solidFill>
              </a:rPr>
              <a:t>CSAP/TCAP </a:t>
            </a:r>
            <a:r>
              <a:rPr lang="en-US" dirty="0" smtClean="0"/>
              <a:t> compared to </a:t>
            </a:r>
            <a:r>
              <a:rPr lang="en-US" dirty="0" smtClean="0">
                <a:solidFill>
                  <a:srgbClr val="C00000"/>
                </a:solidFill>
              </a:rPr>
              <a:t>Students with a Disability (IEP) </a:t>
            </a:r>
            <a:r>
              <a:rPr lang="en-US" dirty="0" smtClean="0"/>
              <a:t>group:</a:t>
            </a:r>
          </a:p>
          <a:p>
            <a:pPr lvl="2"/>
            <a:r>
              <a:rPr lang="en-US" b="1" u="sng" dirty="0" smtClean="0">
                <a:solidFill>
                  <a:srgbClr val="0070C0"/>
                </a:solidFill>
              </a:rPr>
              <a:t>Reading</a:t>
            </a:r>
            <a:r>
              <a:rPr lang="en-US" b="1" u="sng" dirty="0" smtClean="0"/>
              <a:t>	</a:t>
            </a:r>
            <a:r>
              <a:rPr lang="en-US" b="1" u="sng" dirty="0" smtClean="0">
                <a:solidFill>
                  <a:srgbClr val="000000"/>
                </a:solidFill>
              </a:rPr>
              <a:t>2012		2013		2014</a:t>
            </a:r>
          </a:p>
          <a:p>
            <a:pPr marL="640080" lvl="2" indent="0">
              <a:buNone/>
            </a:pPr>
            <a:r>
              <a:rPr lang="en-US" dirty="0" smtClean="0"/>
              <a:t>              	</a:t>
            </a:r>
            <a:r>
              <a:rPr lang="en-US" b="1" dirty="0" smtClean="0">
                <a:solidFill>
                  <a:schemeClr val="tx2">
                    <a:lumMod val="50000"/>
                  </a:schemeClr>
                </a:solidFill>
              </a:rPr>
              <a:t>69.32%</a:t>
            </a:r>
            <a:r>
              <a:rPr lang="en-US" dirty="0" smtClean="0"/>
              <a:t>		</a:t>
            </a:r>
            <a:r>
              <a:rPr lang="en-US" b="1" dirty="0" smtClean="0">
                <a:solidFill>
                  <a:schemeClr val="tx2">
                    <a:lumMod val="50000"/>
                  </a:schemeClr>
                </a:solidFill>
              </a:rPr>
              <a:t>69.53%		69.00%      </a:t>
            </a:r>
            <a:r>
              <a:rPr lang="en-US" b="1" dirty="0" smtClean="0">
                <a:solidFill>
                  <a:srgbClr val="C00000"/>
                </a:solidFill>
              </a:rPr>
              <a:t>21.5%</a:t>
            </a:r>
          </a:p>
          <a:p>
            <a:pPr lvl="2"/>
            <a:r>
              <a:rPr lang="en-US" b="1" u="sng" dirty="0" smtClean="0">
                <a:solidFill>
                  <a:srgbClr val="00B050"/>
                </a:solidFill>
              </a:rPr>
              <a:t>Writing</a:t>
            </a:r>
            <a:r>
              <a:rPr lang="en-US" dirty="0" smtClean="0"/>
              <a:t>	</a:t>
            </a:r>
            <a:r>
              <a:rPr lang="en-US" b="1" dirty="0" smtClean="0">
                <a:solidFill>
                  <a:schemeClr val="tx2">
                    <a:lumMod val="50000"/>
                  </a:schemeClr>
                </a:solidFill>
              </a:rPr>
              <a:t>54.04%		55.03%		54.40%	    </a:t>
            </a:r>
            <a:r>
              <a:rPr lang="en-US" b="1" dirty="0" smtClean="0">
                <a:solidFill>
                  <a:srgbClr val="C00000"/>
                </a:solidFill>
              </a:rPr>
              <a:t>11.5%</a:t>
            </a:r>
          </a:p>
          <a:p>
            <a:pPr lvl="2"/>
            <a:r>
              <a:rPr lang="en-US" b="1" u="sng" dirty="0" smtClean="0">
                <a:solidFill>
                  <a:schemeClr val="accent4"/>
                </a:solidFill>
              </a:rPr>
              <a:t>Math</a:t>
            </a:r>
            <a:r>
              <a:rPr lang="en-US" dirty="0"/>
              <a:t>	</a:t>
            </a:r>
            <a:r>
              <a:rPr lang="en-US" b="1" dirty="0" smtClean="0">
                <a:solidFill>
                  <a:schemeClr val="tx2">
                    <a:lumMod val="50000"/>
                  </a:schemeClr>
                </a:solidFill>
              </a:rPr>
              <a:t>55.80%		56.68%		</a:t>
            </a:r>
            <a:r>
              <a:rPr lang="en-US" b="1" dirty="0">
                <a:solidFill>
                  <a:schemeClr val="tx2">
                    <a:lumMod val="50000"/>
                  </a:schemeClr>
                </a:solidFill>
              </a:rPr>
              <a:t>56.39%      </a:t>
            </a:r>
            <a:r>
              <a:rPr lang="en-US" b="1" dirty="0" smtClean="0">
                <a:solidFill>
                  <a:schemeClr val="tx2">
                    <a:lumMod val="50000"/>
                  </a:schemeClr>
                </a:solidFill>
              </a:rPr>
              <a:t> </a:t>
            </a:r>
            <a:r>
              <a:rPr lang="en-US" b="1" dirty="0" smtClean="0">
                <a:solidFill>
                  <a:srgbClr val="C00000"/>
                </a:solidFill>
              </a:rPr>
              <a:t>17.68</a:t>
            </a:r>
            <a:r>
              <a:rPr lang="en-US" b="1" dirty="0">
                <a:solidFill>
                  <a:srgbClr val="C00000"/>
                </a:solidFill>
              </a:rPr>
              <a:t>%</a:t>
            </a:r>
          </a:p>
          <a:p>
            <a:pPr lvl="2"/>
            <a:endParaRPr lang="en-US" b="1" dirty="0" smtClean="0">
              <a:solidFill>
                <a:schemeClr val="tx2">
                  <a:lumMod val="50000"/>
                </a:schemeClr>
              </a:solidFill>
            </a:endParaRPr>
          </a:p>
          <a:p>
            <a:r>
              <a:rPr lang="en-US" dirty="0" smtClean="0">
                <a:solidFill>
                  <a:schemeClr val="accent6"/>
                </a:solidFill>
              </a:rPr>
              <a:t>CSAPA/</a:t>
            </a:r>
            <a:r>
              <a:rPr lang="en-US" dirty="0" err="1" smtClean="0">
                <a:solidFill>
                  <a:schemeClr val="accent6"/>
                </a:solidFill>
              </a:rPr>
              <a:t>CoAlt</a:t>
            </a:r>
            <a:endParaRPr lang="en-US" dirty="0" smtClean="0">
              <a:solidFill>
                <a:schemeClr val="accent6"/>
              </a:solidFill>
            </a:endParaRPr>
          </a:p>
          <a:p>
            <a:pPr lvl="2"/>
            <a:r>
              <a:rPr lang="en-US" b="1" u="sng" dirty="0">
                <a:solidFill>
                  <a:srgbClr val="0070C0"/>
                </a:solidFill>
              </a:rPr>
              <a:t>Reading</a:t>
            </a:r>
            <a:r>
              <a:rPr lang="en-US" u="sng" dirty="0"/>
              <a:t>	</a:t>
            </a:r>
            <a:r>
              <a:rPr lang="en-US" b="1" u="sng" dirty="0">
                <a:solidFill>
                  <a:srgbClr val="000000"/>
                </a:solidFill>
              </a:rPr>
              <a:t>2012		2013		2014</a:t>
            </a:r>
          </a:p>
          <a:p>
            <a:pPr marL="640080" lvl="2" indent="0">
              <a:buNone/>
            </a:pPr>
            <a:r>
              <a:rPr lang="en-US" dirty="0"/>
              <a:t>              	</a:t>
            </a:r>
            <a:r>
              <a:rPr lang="en-US" b="1" dirty="0" smtClean="0">
                <a:solidFill>
                  <a:schemeClr val="accent6"/>
                </a:solidFill>
              </a:rPr>
              <a:t>32.93%</a:t>
            </a:r>
            <a:r>
              <a:rPr lang="en-US" b="1" dirty="0">
                <a:solidFill>
                  <a:schemeClr val="accent6"/>
                </a:solidFill>
              </a:rPr>
              <a:t>		</a:t>
            </a:r>
            <a:r>
              <a:rPr lang="en-US" b="1" dirty="0" smtClean="0">
                <a:solidFill>
                  <a:schemeClr val="accent6"/>
                </a:solidFill>
              </a:rPr>
              <a:t>32.78%</a:t>
            </a:r>
            <a:r>
              <a:rPr lang="en-US" b="1" dirty="0">
                <a:solidFill>
                  <a:schemeClr val="accent6"/>
                </a:solidFill>
              </a:rPr>
              <a:t>		</a:t>
            </a:r>
            <a:r>
              <a:rPr lang="en-US" b="1" dirty="0" smtClean="0">
                <a:solidFill>
                  <a:schemeClr val="accent6"/>
                </a:solidFill>
              </a:rPr>
              <a:t>32.02%</a:t>
            </a:r>
            <a:endParaRPr lang="en-US" b="1" dirty="0">
              <a:solidFill>
                <a:schemeClr val="accent6"/>
              </a:solidFill>
            </a:endParaRPr>
          </a:p>
          <a:p>
            <a:pPr lvl="2"/>
            <a:r>
              <a:rPr lang="en-US" b="1" u="sng" dirty="0">
                <a:solidFill>
                  <a:srgbClr val="00B050"/>
                </a:solidFill>
              </a:rPr>
              <a:t>Writing</a:t>
            </a:r>
            <a:r>
              <a:rPr lang="en-US" dirty="0"/>
              <a:t>	</a:t>
            </a:r>
            <a:r>
              <a:rPr lang="en-US" b="1" dirty="0" smtClean="0">
                <a:solidFill>
                  <a:schemeClr val="accent6"/>
                </a:solidFill>
              </a:rPr>
              <a:t>33.57%</a:t>
            </a:r>
            <a:r>
              <a:rPr lang="en-US" b="1" dirty="0">
                <a:solidFill>
                  <a:schemeClr val="accent6"/>
                </a:solidFill>
              </a:rPr>
              <a:t>		</a:t>
            </a:r>
            <a:r>
              <a:rPr lang="en-US" b="1" dirty="0" smtClean="0">
                <a:solidFill>
                  <a:schemeClr val="accent6"/>
                </a:solidFill>
              </a:rPr>
              <a:t>34.23%</a:t>
            </a:r>
            <a:r>
              <a:rPr lang="en-US" b="1" dirty="0">
                <a:solidFill>
                  <a:schemeClr val="accent6"/>
                </a:solidFill>
              </a:rPr>
              <a:t>		</a:t>
            </a:r>
            <a:r>
              <a:rPr lang="en-US" b="1" dirty="0" smtClean="0">
                <a:solidFill>
                  <a:schemeClr val="accent6"/>
                </a:solidFill>
              </a:rPr>
              <a:t>33.02%</a:t>
            </a:r>
            <a:endParaRPr lang="en-US" b="1" dirty="0">
              <a:solidFill>
                <a:schemeClr val="accent6"/>
              </a:solidFill>
            </a:endParaRPr>
          </a:p>
          <a:p>
            <a:pPr lvl="2"/>
            <a:r>
              <a:rPr lang="en-US" b="1" u="sng" dirty="0">
                <a:solidFill>
                  <a:srgbClr val="7030A0"/>
                </a:solidFill>
              </a:rPr>
              <a:t>Math</a:t>
            </a:r>
            <a:r>
              <a:rPr lang="en-US" dirty="0"/>
              <a:t>	</a:t>
            </a:r>
            <a:r>
              <a:rPr lang="en-US" b="1" dirty="0" smtClean="0">
                <a:solidFill>
                  <a:schemeClr val="accent6"/>
                </a:solidFill>
              </a:rPr>
              <a:t>37.40%</a:t>
            </a:r>
            <a:r>
              <a:rPr lang="en-US" b="1" dirty="0">
                <a:solidFill>
                  <a:schemeClr val="accent6"/>
                </a:solidFill>
              </a:rPr>
              <a:t>		</a:t>
            </a:r>
            <a:r>
              <a:rPr lang="en-US" b="1" dirty="0" smtClean="0">
                <a:solidFill>
                  <a:schemeClr val="accent6"/>
                </a:solidFill>
              </a:rPr>
              <a:t>39.15%</a:t>
            </a:r>
            <a:r>
              <a:rPr lang="en-US" b="1" dirty="0">
                <a:solidFill>
                  <a:schemeClr val="accent6"/>
                </a:solidFill>
              </a:rPr>
              <a:t>		</a:t>
            </a:r>
            <a:r>
              <a:rPr lang="en-US" b="1" dirty="0" smtClean="0">
                <a:solidFill>
                  <a:schemeClr val="accent6"/>
                </a:solidFill>
              </a:rPr>
              <a:t>36.58%</a:t>
            </a:r>
            <a:endParaRPr lang="en-US" b="1" dirty="0">
              <a:solidFill>
                <a:schemeClr val="accent6"/>
              </a:solidFill>
            </a:endParaRPr>
          </a:p>
          <a:p>
            <a:pPr marL="45720" indent="0">
              <a:buNone/>
            </a:pPr>
            <a:endParaRPr lang="en-US" dirty="0"/>
          </a:p>
        </p:txBody>
      </p:sp>
      <p:sp>
        <p:nvSpPr>
          <p:cNvPr id="3" name="Title 2"/>
          <p:cNvSpPr>
            <a:spLocks noGrp="1"/>
          </p:cNvSpPr>
          <p:nvPr>
            <p:ph type="title"/>
          </p:nvPr>
        </p:nvSpPr>
        <p:spPr/>
        <p:txBody>
          <a:bodyPr/>
          <a:lstStyle/>
          <a:p>
            <a:r>
              <a:rPr lang="en-US" dirty="0" smtClean="0"/>
              <a:t>Statewide Assessment Data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a:t>
            </a:fld>
            <a:endParaRPr lang="en-US" dirty="0" smtClean="0"/>
          </a:p>
        </p:txBody>
      </p:sp>
    </p:spTree>
    <p:extLst>
      <p:ext uri="{BB962C8B-B14F-4D97-AF65-F5344CB8AC3E}">
        <p14:creationId xmlns:p14="http://schemas.microsoft.com/office/powerpoint/2010/main" val="17284993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30</a:t>
            </a:fld>
            <a:endParaRPr 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625" y="312420"/>
            <a:ext cx="4400550" cy="3685540"/>
          </a:xfrm>
          <a:prstGeom prst="rect">
            <a:avLst/>
          </a:prstGeom>
        </p:spPr>
      </p:pic>
      <p:sp>
        <p:nvSpPr>
          <p:cNvPr id="4" name="TextBox 3"/>
          <p:cNvSpPr txBox="1"/>
          <p:nvPr/>
        </p:nvSpPr>
        <p:spPr>
          <a:xfrm>
            <a:off x="254000" y="919490"/>
            <a:ext cx="2095500" cy="523220"/>
          </a:xfrm>
          <a:prstGeom prst="rect">
            <a:avLst/>
          </a:prstGeom>
          <a:noFill/>
        </p:spPr>
        <p:txBody>
          <a:bodyPr wrap="square" rtlCol="0">
            <a:spAutoFit/>
          </a:bodyPr>
          <a:lstStyle/>
          <a:p>
            <a:pPr algn="ctr"/>
            <a:r>
              <a:rPr lang="en-US" sz="2800" b="1" dirty="0" smtClean="0">
                <a:solidFill>
                  <a:srgbClr val="5C6670"/>
                </a:solidFill>
              </a:rPr>
              <a:t>The Gap</a:t>
            </a:r>
            <a:endParaRPr lang="en-US" sz="2800" b="1" dirty="0">
              <a:solidFill>
                <a:srgbClr val="5C6670"/>
              </a:solidFill>
            </a:endParaRPr>
          </a:p>
        </p:txBody>
      </p:sp>
      <p:sp>
        <p:nvSpPr>
          <p:cNvPr id="6" name="TextBox 5"/>
          <p:cNvSpPr txBox="1"/>
          <p:nvPr/>
        </p:nvSpPr>
        <p:spPr>
          <a:xfrm>
            <a:off x="635000" y="4409301"/>
            <a:ext cx="7543800" cy="2246769"/>
          </a:xfrm>
          <a:prstGeom prst="rect">
            <a:avLst/>
          </a:prstGeom>
          <a:noFill/>
        </p:spPr>
        <p:txBody>
          <a:bodyPr wrap="square" rtlCol="0">
            <a:spAutoFit/>
          </a:bodyPr>
          <a:lstStyle/>
          <a:p>
            <a:r>
              <a:rPr lang="en-US" sz="2800" dirty="0" smtClean="0">
                <a:solidFill>
                  <a:srgbClr val="5C6670"/>
                </a:solidFill>
              </a:rPr>
              <a:t>The discrepancy between the student’s readiness or present level of performance and the curriculum and setting expectations, </a:t>
            </a:r>
            <a:r>
              <a:rPr lang="en-US" sz="2800" b="1" dirty="0" smtClean="0">
                <a:solidFill>
                  <a:srgbClr val="EF7521">
                    <a:lumMod val="75000"/>
                  </a:srgbClr>
                </a:solidFill>
              </a:rPr>
              <a:t>things the student cannot do without some level of change to the curriculum or setting demands</a:t>
            </a:r>
            <a:endParaRPr lang="en-US" sz="2800" b="1" dirty="0">
              <a:solidFill>
                <a:srgbClr val="EF7521">
                  <a:lumMod val="75000"/>
                </a:srgbClr>
              </a:solidFill>
            </a:endParaRPr>
          </a:p>
        </p:txBody>
      </p:sp>
      <p:sp>
        <p:nvSpPr>
          <p:cNvPr id="7" name="TextBox 6"/>
          <p:cNvSpPr txBox="1"/>
          <p:nvPr/>
        </p:nvSpPr>
        <p:spPr>
          <a:xfrm>
            <a:off x="6705600" y="1965980"/>
            <a:ext cx="2095500" cy="1384995"/>
          </a:xfrm>
          <a:prstGeom prst="rect">
            <a:avLst/>
          </a:prstGeom>
          <a:noFill/>
        </p:spPr>
        <p:txBody>
          <a:bodyPr wrap="square" rtlCol="0">
            <a:spAutoFit/>
          </a:bodyPr>
          <a:lstStyle/>
          <a:p>
            <a:pPr algn="ctr"/>
            <a:r>
              <a:rPr lang="en-US" sz="2800" b="1" dirty="0" smtClean="0">
                <a:solidFill>
                  <a:srgbClr val="5C6670"/>
                </a:solidFill>
              </a:rPr>
              <a:t>Specially Designed Instruction</a:t>
            </a:r>
            <a:endParaRPr lang="en-US" sz="2800" b="1" dirty="0">
              <a:solidFill>
                <a:srgbClr val="5C6670"/>
              </a:solidFill>
            </a:endParaRPr>
          </a:p>
        </p:txBody>
      </p:sp>
      <p:sp>
        <p:nvSpPr>
          <p:cNvPr id="5" name="TextBox 4"/>
          <p:cNvSpPr txBox="1"/>
          <p:nvPr/>
        </p:nvSpPr>
        <p:spPr>
          <a:xfrm>
            <a:off x="3383280" y="3063240"/>
            <a:ext cx="1417320" cy="1015663"/>
          </a:xfrm>
          <a:prstGeom prst="rect">
            <a:avLst/>
          </a:prstGeom>
          <a:noFill/>
        </p:spPr>
        <p:txBody>
          <a:bodyPr wrap="square" rtlCol="0">
            <a:spAutoFit/>
          </a:bodyPr>
          <a:lstStyle/>
          <a:p>
            <a:pPr algn="ctr"/>
            <a:r>
              <a:rPr lang="en-US" sz="2000" b="1" dirty="0" smtClean="0">
                <a:solidFill>
                  <a:srgbClr val="000000"/>
                </a:solidFill>
              </a:rPr>
              <a:t>Missing Critical Skills</a:t>
            </a:r>
            <a:endParaRPr lang="en-US" sz="2000" b="1" dirty="0">
              <a:solidFill>
                <a:srgbClr val="000000"/>
              </a:solidFill>
            </a:endParaRPr>
          </a:p>
        </p:txBody>
      </p:sp>
    </p:spTree>
    <p:extLst>
      <p:ext uri="{BB962C8B-B14F-4D97-AF65-F5344CB8AC3E}">
        <p14:creationId xmlns:p14="http://schemas.microsoft.com/office/powerpoint/2010/main" val="8627519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PARCC Statement </a:t>
            </a:r>
            <a:endParaRPr lang="en-US" dirty="0" smtClean="0">
              <a:solidFill>
                <a:schemeClr val="accent6"/>
              </a:solidFill>
            </a:endParaRPr>
          </a:p>
          <a:p>
            <a:pPr marL="45720" indent="0">
              <a:buNone/>
            </a:pPr>
            <a:r>
              <a:rPr lang="en-US" sz="2000" b="0" i="1" dirty="0" smtClean="0"/>
              <a:t>Dr</a:t>
            </a:r>
            <a:r>
              <a:rPr lang="en-US" sz="1800" b="0" i="1" dirty="0"/>
              <a:t>. </a:t>
            </a:r>
            <a:r>
              <a:rPr lang="en-US" sz="1800" b="0" i="1" dirty="0" smtClean="0"/>
              <a:t> Margaret McLaughlin </a:t>
            </a:r>
            <a:r>
              <a:rPr lang="en-US" sz="1800" b="0" i="1" dirty="0"/>
              <a:t>is Professor in the Department of Special Education and Associate Director of </a:t>
            </a:r>
            <a:r>
              <a:rPr lang="en-US" sz="1800" b="0" i="1" dirty="0" smtClean="0"/>
              <a:t>the Institute </a:t>
            </a:r>
            <a:r>
              <a:rPr lang="en-US" sz="1800" b="0" i="1" dirty="0"/>
              <a:t>for the Study of Exceptional Children and Youth at the University of Maryland</a:t>
            </a:r>
            <a:r>
              <a:rPr lang="en-US" sz="1800" b="0" i="1" dirty="0" smtClean="0"/>
              <a:t>.</a:t>
            </a:r>
          </a:p>
          <a:p>
            <a:pPr marL="45720" indent="0">
              <a:buNone/>
            </a:pPr>
            <a:r>
              <a:rPr lang="en-US" i="1" dirty="0" smtClean="0">
                <a:solidFill>
                  <a:schemeClr val="accent6"/>
                </a:solidFill>
              </a:rPr>
              <a:t>“The bottom line is ready means never.  If you wait to get these</a:t>
            </a:r>
          </a:p>
          <a:p>
            <a:pPr marL="45720" indent="0">
              <a:buNone/>
            </a:pPr>
            <a:r>
              <a:rPr lang="en-US" i="1" dirty="0">
                <a:solidFill>
                  <a:schemeClr val="accent6"/>
                </a:solidFill>
              </a:rPr>
              <a:t>k</a:t>
            </a:r>
            <a:r>
              <a:rPr lang="en-US" i="1" dirty="0" smtClean="0">
                <a:solidFill>
                  <a:schemeClr val="accent6"/>
                </a:solidFill>
              </a:rPr>
              <a:t>ids mastering basic skills, then there will never be time to learn </a:t>
            </a:r>
          </a:p>
          <a:p>
            <a:pPr marL="45720" indent="0">
              <a:buNone/>
            </a:pPr>
            <a:r>
              <a:rPr lang="en-US" i="1" dirty="0" smtClean="0">
                <a:solidFill>
                  <a:schemeClr val="accent6"/>
                </a:solidFill>
              </a:rPr>
              <a:t>and master the critical skills and knowledge they need to progress in their grade-level curriculum.  The key question is, ‘How do we take a child who has missing skills,</a:t>
            </a:r>
          </a:p>
          <a:p>
            <a:pPr marL="45720" indent="0">
              <a:buNone/>
            </a:pPr>
            <a:r>
              <a:rPr lang="en-US" i="1" dirty="0" smtClean="0">
                <a:solidFill>
                  <a:schemeClr val="accent6"/>
                </a:solidFill>
              </a:rPr>
              <a:t>and provide goals and instruction in grade-level </a:t>
            </a:r>
          </a:p>
          <a:p>
            <a:pPr marL="45720" indent="0">
              <a:buNone/>
            </a:pPr>
            <a:r>
              <a:rPr lang="en-US" i="1" dirty="0" smtClean="0">
                <a:solidFill>
                  <a:schemeClr val="accent6"/>
                </a:solidFill>
              </a:rPr>
              <a:t>content?’”</a:t>
            </a:r>
            <a:endParaRPr lang="en-US" dirty="0" smtClean="0">
              <a:solidFill>
                <a:schemeClr val="accent6"/>
              </a:solidFill>
            </a:endParaRPr>
          </a:p>
          <a:p>
            <a:endParaRPr lang="en-US" dirty="0">
              <a:solidFill>
                <a:schemeClr val="accent6"/>
              </a:solidFill>
            </a:endParaRPr>
          </a:p>
          <a:p>
            <a:endParaRPr lang="en-US" dirty="0">
              <a:solidFill>
                <a:schemeClr val="accent6"/>
              </a:solidFill>
            </a:endParaRPr>
          </a:p>
        </p:txBody>
      </p:sp>
      <p:sp>
        <p:nvSpPr>
          <p:cNvPr id="3" name="Title 2"/>
          <p:cNvSpPr>
            <a:spLocks noGrp="1"/>
          </p:cNvSpPr>
          <p:nvPr>
            <p:ph type="title"/>
          </p:nvPr>
        </p:nvSpPr>
        <p:spPr/>
        <p:txBody>
          <a:bodyPr/>
          <a:lstStyle/>
          <a:p>
            <a:r>
              <a:rPr lang="en-US" dirty="0" smtClean="0"/>
              <a:t>How do Standards apply to students with a Disability?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31</a:t>
            </a:fld>
            <a:endParaRPr lang="en-US"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317" y="4853986"/>
            <a:ext cx="15525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916193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5400" dirty="0" err="1" smtClean="0"/>
              <a:t>Melita</a:t>
            </a:r>
            <a:endParaRPr lang="en-US" sz="5400" dirty="0"/>
          </a:p>
        </p:txBody>
      </p:sp>
      <p:sp>
        <p:nvSpPr>
          <p:cNvPr id="5" name="Title 4"/>
          <p:cNvSpPr>
            <a:spLocks noGrp="1"/>
          </p:cNvSpPr>
          <p:nvPr>
            <p:ph type="title"/>
          </p:nvPr>
        </p:nvSpPr>
        <p:spPr/>
        <p:txBody>
          <a:bodyPr/>
          <a:lstStyle/>
          <a:p>
            <a:r>
              <a:rPr lang="en-US" dirty="0" smtClean="0"/>
              <a:t>Modeling the Process…</a:t>
            </a:r>
            <a:endParaRPr lang="en-US" dirty="0"/>
          </a:p>
        </p:txBody>
      </p:sp>
    </p:spTree>
    <p:extLst>
      <p:ext uri="{BB962C8B-B14F-4D97-AF65-F5344CB8AC3E}">
        <p14:creationId xmlns:p14="http://schemas.microsoft.com/office/powerpoint/2010/main" val="12391454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33</a:t>
            </a:fld>
            <a:endParaRPr lang="en-US" dirty="0" smtClean="0"/>
          </a:p>
        </p:txBody>
      </p:sp>
      <p:sp>
        <p:nvSpPr>
          <p:cNvPr id="6" name="Text Placeholder 5"/>
          <p:cNvSpPr>
            <a:spLocks noGrp="1"/>
          </p:cNvSpPr>
          <p:nvPr>
            <p:ph type="body" sz="half" idx="2"/>
          </p:nvPr>
        </p:nvSpPr>
        <p:spPr/>
        <p:txBody>
          <a:bodyPr/>
          <a:lstStyle/>
          <a:p>
            <a:r>
              <a:rPr lang="en-US" dirty="0" smtClean="0"/>
              <a:t>Project Forum, NASDSE  2007</a:t>
            </a:r>
            <a:endParaRPr lang="en-US" dirty="0"/>
          </a:p>
        </p:txBody>
      </p:sp>
      <p:sp>
        <p:nvSpPr>
          <p:cNvPr id="5" name="Title 4"/>
          <p:cNvSpPr>
            <a:spLocks noGrp="1"/>
          </p:cNvSpPr>
          <p:nvPr>
            <p:ph type="title"/>
          </p:nvPr>
        </p:nvSpPr>
        <p:spPr/>
        <p:txBody>
          <a:bodyPr/>
          <a:lstStyle/>
          <a:p>
            <a:r>
              <a:rPr lang="en-US" dirty="0" smtClean="0"/>
              <a:t>A Seven-Step Process</a:t>
            </a:r>
            <a:endParaRPr lang="en-US" dirty="0"/>
          </a:p>
        </p:txBody>
      </p:sp>
      <p:graphicFrame>
        <p:nvGraphicFramePr>
          <p:cNvPr id="10" name="Diagram 9"/>
          <p:cNvGraphicFramePr/>
          <p:nvPr>
            <p:extLst>
              <p:ext uri="{D42A27DB-BD31-4B8C-83A1-F6EECF244321}">
                <p14:modId xmlns:p14="http://schemas.microsoft.com/office/powerpoint/2010/main" val="2219578884"/>
              </p:ext>
            </p:extLst>
          </p:nvPr>
        </p:nvGraphicFramePr>
        <p:xfrm>
          <a:off x="2301240" y="302832"/>
          <a:ext cx="669036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301240" y="6356350"/>
            <a:ext cx="4674747" cy="369332"/>
          </a:xfrm>
          <a:prstGeom prst="rect">
            <a:avLst/>
          </a:prstGeom>
          <a:noFill/>
        </p:spPr>
        <p:txBody>
          <a:bodyPr wrap="square" rtlCol="0">
            <a:spAutoFit/>
          </a:bodyPr>
          <a:lstStyle/>
          <a:p>
            <a:r>
              <a:rPr lang="en-US" b="1" dirty="0" smtClean="0">
                <a:solidFill>
                  <a:srgbClr val="EF7521"/>
                </a:solidFill>
              </a:rPr>
              <a:t>Handout:  Seven Step Booklet</a:t>
            </a:r>
            <a:endParaRPr lang="en-US" b="1" dirty="0">
              <a:solidFill>
                <a:srgbClr val="EF7521"/>
              </a:solidFill>
            </a:endParaRPr>
          </a:p>
        </p:txBody>
      </p:sp>
    </p:spTree>
    <p:extLst>
      <p:ext uri="{BB962C8B-B14F-4D97-AF65-F5344CB8AC3E}">
        <p14:creationId xmlns:p14="http://schemas.microsoft.com/office/powerpoint/2010/main" val="56797797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1740195"/>
            <a:ext cx="8341851" cy="1873160"/>
          </a:xfrm>
        </p:spPr>
        <p:txBody>
          <a:bodyPr/>
          <a:lstStyle/>
          <a:p>
            <a:r>
              <a:rPr lang="en-US" sz="4400" dirty="0" smtClean="0"/>
              <a:t>Writing Measurable Standards-based Annual Goals </a:t>
            </a:r>
            <a:endParaRPr lang="en-US" sz="4400" dirty="0"/>
          </a:p>
        </p:txBody>
      </p:sp>
    </p:spTree>
    <p:extLst>
      <p:ext uri="{BB962C8B-B14F-4D97-AF65-F5344CB8AC3E}">
        <p14:creationId xmlns:p14="http://schemas.microsoft.com/office/powerpoint/2010/main" val="2301802137"/>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sz="3200" dirty="0" smtClean="0"/>
              <a:t>Method of Writing SMART Measurable Annual Goals Aligned to CAS/EEOs</a:t>
            </a:r>
            <a:endParaRPr lang="en-US" sz="3200" dirty="0"/>
          </a:p>
        </p:txBody>
      </p:sp>
      <p:sp>
        <p:nvSpPr>
          <p:cNvPr id="7" name="Text Placeholder 6"/>
          <p:cNvSpPr>
            <a:spLocks noGrp="1"/>
          </p:cNvSpPr>
          <p:nvPr>
            <p:ph type="body" sz="quarter" idx="10"/>
          </p:nvPr>
        </p:nvSpPr>
        <p:spPr>
          <a:xfrm>
            <a:off x="0" y="5995124"/>
            <a:ext cx="8341851" cy="407987"/>
          </a:xfrm>
        </p:spPr>
        <p:txBody>
          <a:bodyPr/>
          <a:lstStyle/>
          <a:p>
            <a:r>
              <a:rPr lang="en-US" dirty="0" smtClean="0"/>
              <a:t>Exceptional Student Services Unit 2015</a:t>
            </a:r>
          </a:p>
          <a:p>
            <a:r>
              <a:rPr lang="en-US" dirty="0" smtClean="0"/>
              <a:t>             Linda Lamirande                                                                                       Rebecca Odegard-Siegele</a:t>
            </a:r>
            <a:endParaRPr lang="en-US" dirty="0"/>
          </a:p>
        </p:txBody>
      </p:sp>
      <p:sp>
        <p:nvSpPr>
          <p:cNvPr id="3" name="Rectangle 2"/>
          <p:cNvSpPr/>
          <p:nvPr/>
        </p:nvSpPr>
        <p:spPr>
          <a:xfrm>
            <a:off x="1788459" y="2494369"/>
            <a:ext cx="5157181" cy="1569660"/>
          </a:xfrm>
          <a:prstGeom prst="rect">
            <a:avLst/>
          </a:prstGeom>
          <a:noFill/>
        </p:spPr>
        <p:txBody>
          <a:bodyPr wrap="none" lIns="91440" tIns="45720" rIns="91440" bIns="45720">
            <a:spAutoFit/>
          </a:bodyPr>
          <a:lstStyle/>
          <a:p>
            <a:pPr algn="ctr"/>
            <a:r>
              <a:rPr lang="en-US" sz="9600" b="1" dirty="0" smtClean="0">
                <a:ln w="10541" cmpd="sng">
                  <a:solidFill>
                    <a:srgbClr val="000000"/>
                  </a:solidFill>
                  <a:prstDash val="solid"/>
                </a:ln>
                <a:solidFill>
                  <a:srgbClr val="C00000"/>
                </a:solidFill>
              </a:rPr>
              <a:t>A-</a:t>
            </a:r>
            <a:r>
              <a:rPr lang="en-US" sz="9600" b="1" dirty="0" smtClean="0">
                <a:ln w="10541" cmpd="sng">
                  <a:solidFill>
                    <a:srgbClr val="000000"/>
                  </a:solidFill>
                  <a:prstDash val="solid"/>
                </a:ln>
                <a:solidFill>
                  <a:srgbClr val="0070C0"/>
                </a:solidFill>
              </a:rPr>
              <a:t>B-</a:t>
            </a:r>
            <a:r>
              <a:rPr lang="en-US" sz="9600" b="1" dirty="0" smtClean="0">
                <a:ln w="10541" cmpd="sng">
                  <a:solidFill>
                    <a:srgbClr val="000000"/>
                  </a:solidFill>
                  <a:prstDash val="solid"/>
                </a:ln>
                <a:solidFill>
                  <a:srgbClr val="7030A0"/>
                </a:solidFill>
              </a:rPr>
              <a:t>C-</a:t>
            </a:r>
            <a:r>
              <a:rPr lang="en-US" sz="9600" b="1" dirty="0" smtClean="0">
                <a:ln w="10541" cmpd="sng">
                  <a:solidFill>
                    <a:srgbClr val="000000"/>
                  </a:solidFill>
                  <a:prstDash val="solid"/>
                </a:ln>
                <a:solidFill>
                  <a:srgbClr val="FF0066"/>
                </a:solidFill>
              </a:rPr>
              <a:t>D-</a:t>
            </a:r>
            <a:r>
              <a:rPr lang="en-US" sz="9600" b="1" dirty="0" smtClean="0">
                <a:ln w="10541" cmpd="sng">
                  <a:solidFill>
                    <a:srgbClr val="000000"/>
                  </a:solidFill>
                  <a:prstDash val="solid"/>
                </a:ln>
                <a:solidFill>
                  <a:srgbClr val="46797A"/>
                </a:solidFill>
              </a:rPr>
              <a:t>E</a:t>
            </a:r>
            <a:endParaRPr lang="en-US" sz="9600" b="1" dirty="0">
              <a:ln w="10541" cmpd="sng">
                <a:solidFill>
                  <a:srgbClr val="000000"/>
                </a:solidFill>
                <a:prstDash val="solid"/>
              </a:ln>
              <a:solidFill>
                <a:srgbClr val="46797A"/>
              </a:solidFill>
            </a:endParaRPr>
          </a:p>
        </p:txBody>
      </p:sp>
      <p:sp>
        <p:nvSpPr>
          <p:cNvPr id="5" name="Rectangle 4"/>
          <p:cNvSpPr/>
          <p:nvPr/>
        </p:nvSpPr>
        <p:spPr>
          <a:xfrm>
            <a:off x="740979" y="5358581"/>
            <a:ext cx="7600872" cy="307777"/>
          </a:xfrm>
          <a:prstGeom prst="rect">
            <a:avLst/>
          </a:prstGeom>
        </p:spPr>
        <p:txBody>
          <a:bodyPr wrap="square">
            <a:spAutoFit/>
          </a:bodyPr>
          <a:lstStyle/>
          <a:p>
            <a:r>
              <a:rPr lang="en-US" sz="1400" i="1" dirty="0">
                <a:solidFill>
                  <a:srgbClr val="5C6670"/>
                </a:solidFill>
              </a:rPr>
              <a:t>Reference Barbara Bateman’s book, From Gobbledygook to Clearly Written Annual IEP Goals</a:t>
            </a:r>
          </a:p>
        </p:txBody>
      </p:sp>
    </p:spTree>
    <p:extLst>
      <p:ext uri="{BB962C8B-B14F-4D97-AF65-F5344CB8AC3E}">
        <p14:creationId xmlns:p14="http://schemas.microsoft.com/office/powerpoint/2010/main" val="414767648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compliance with IDEA…</a:t>
            </a:r>
            <a:endParaRPr lang="en-US" dirty="0"/>
          </a:p>
        </p:txBody>
      </p:sp>
      <p:sp>
        <p:nvSpPr>
          <p:cNvPr id="7" name="Content Placeholder 6"/>
          <p:cNvSpPr>
            <a:spLocks noGrp="1"/>
          </p:cNvSpPr>
          <p:nvPr>
            <p:ph idx="1"/>
          </p:nvPr>
        </p:nvSpPr>
        <p:spPr>
          <a:xfrm>
            <a:off x="292100" y="1727200"/>
            <a:ext cx="8643556" cy="4314785"/>
          </a:xfrm>
        </p:spPr>
        <p:txBody>
          <a:bodyPr/>
          <a:lstStyle/>
          <a:p>
            <a:pPr lvl="2"/>
            <a:endParaRPr lang="en-US" sz="2400" b="1" i="1" dirty="0" smtClean="0">
              <a:solidFill>
                <a:schemeClr val="accent3">
                  <a:lumMod val="50000"/>
                </a:schemeClr>
              </a:solidFill>
            </a:endParaRPr>
          </a:p>
          <a:p>
            <a:pPr lvl="2"/>
            <a:r>
              <a:rPr lang="en-US" sz="2800" i="1" dirty="0">
                <a:solidFill>
                  <a:schemeClr val="accent3">
                    <a:lumMod val="50000"/>
                  </a:schemeClr>
                </a:solidFill>
              </a:rPr>
              <a:t>The IEP must </a:t>
            </a:r>
            <a:r>
              <a:rPr lang="en-US" sz="2800" i="1" dirty="0" smtClean="0">
                <a:solidFill>
                  <a:schemeClr val="accent3">
                    <a:lumMod val="50000"/>
                  </a:schemeClr>
                </a:solidFill>
              </a:rPr>
              <a:t>show </a:t>
            </a:r>
            <a:r>
              <a:rPr lang="en-US" sz="2800" i="1" dirty="0">
                <a:solidFill>
                  <a:schemeClr val="accent3">
                    <a:lumMod val="50000"/>
                  </a:schemeClr>
                </a:solidFill>
              </a:rPr>
              <a:t>a </a:t>
            </a:r>
            <a:r>
              <a:rPr lang="en-US" sz="2800" b="1" i="1" dirty="0">
                <a:solidFill>
                  <a:schemeClr val="accent3">
                    <a:lumMod val="50000"/>
                  </a:schemeClr>
                </a:solidFill>
              </a:rPr>
              <a:t>direct relationship </a:t>
            </a:r>
            <a:r>
              <a:rPr lang="en-US" sz="2800" i="1" dirty="0">
                <a:solidFill>
                  <a:schemeClr val="accent3">
                    <a:lumMod val="50000"/>
                  </a:schemeClr>
                </a:solidFill>
              </a:rPr>
              <a:t>between the </a:t>
            </a:r>
            <a:r>
              <a:rPr lang="en-US" sz="2800" i="1" dirty="0" smtClean="0">
                <a:solidFill>
                  <a:schemeClr val="accent3">
                    <a:lumMod val="50000"/>
                  </a:schemeClr>
                </a:solidFill>
              </a:rPr>
              <a:t>student’s </a:t>
            </a:r>
            <a:r>
              <a:rPr lang="en-US" sz="2800" b="1" i="1" dirty="0" smtClean="0">
                <a:solidFill>
                  <a:schemeClr val="accent3">
                    <a:lumMod val="50000"/>
                  </a:schemeClr>
                </a:solidFill>
              </a:rPr>
              <a:t>present </a:t>
            </a:r>
            <a:r>
              <a:rPr lang="en-US" sz="2800" b="1" i="1" dirty="0">
                <a:solidFill>
                  <a:schemeClr val="accent3">
                    <a:lumMod val="50000"/>
                  </a:schemeClr>
                </a:solidFill>
              </a:rPr>
              <a:t>levels of </a:t>
            </a:r>
            <a:r>
              <a:rPr lang="en-US" sz="2800" b="1" i="1" dirty="0" smtClean="0">
                <a:solidFill>
                  <a:schemeClr val="accent3">
                    <a:lumMod val="50000"/>
                  </a:schemeClr>
                </a:solidFill>
              </a:rPr>
              <a:t>academic achievement and functional performance</a:t>
            </a:r>
            <a:r>
              <a:rPr lang="en-US" sz="2800" b="1" i="1" dirty="0">
                <a:solidFill>
                  <a:schemeClr val="accent3">
                    <a:lumMod val="50000"/>
                  </a:schemeClr>
                </a:solidFill>
              </a:rPr>
              <a:t>, the goals, and services </a:t>
            </a:r>
            <a:r>
              <a:rPr lang="en-US" sz="2800" i="1" dirty="0">
                <a:solidFill>
                  <a:schemeClr val="accent3">
                    <a:lumMod val="50000"/>
                  </a:schemeClr>
                </a:solidFill>
              </a:rPr>
              <a:t>that are to be provided to meet these goals</a:t>
            </a:r>
            <a:r>
              <a:rPr lang="en-US" sz="2800" i="1" dirty="0" smtClean="0">
                <a:solidFill>
                  <a:schemeClr val="accent3">
                    <a:lumMod val="50000"/>
                  </a:schemeClr>
                </a:solidFill>
              </a:rPr>
              <a:t>.</a:t>
            </a:r>
            <a:endParaRPr lang="en-US" sz="2800" b="1" i="1" dirty="0">
              <a:solidFill>
                <a:schemeClr val="accent3">
                  <a:lumMod val="50000"/>
                </a:schemeClr>
              </a:solidFill>
            </a:endParaRPr>
          </a:p>
          <a:p>
            <a:pPr marL="0" indent="0" defTabSz="457200">
              <a:spcBef>
                <a:spcPts val="0"/>
              </a:spcBef>
              <a:buClrTx/>
              <a:buSzTx/>
              <a:buNone/>
              <a:defRPr/>
            </a:pPr>
            <a:r>
              <a:rPr lang="en-US" sz="1050" b="0" i="1" dirty="0" smtClean="0"/>
              <a:t>		Simi </a:t>
            </a:r>
            <a:r>
              <a:rPr lang="en-US" sz="1050" b="0" i="1" dirty="0"/>
              <a:t>Valley Unified Sch. Dist., 44 IDLER 106 (SEA CA 2005)</a:t>
            </a:r>
          </a:p>
          <a:p>
            <a:pPr lvl="2"/>
            <a:endParaRPr lang="en-US" sz="2800" b="1" i="1" dirty="0" smtClean="0">
              <a:solidFill>
                <a:schemeClr val="accent3">
                  <a:lumMod val="50000"/>
                </a:schemeClr>
              </a:solidFill>
            </a:endParaRPr>
          </a:p>
          <a:p>
            <a:pPr lvl="2"/>
            <a:r>
              <a:rPr lang="en-US" sz="2800" i="1" dirty="0" smtClean="0">
                <a:solidFill>
                  <a:schemeClr val="accent3">
                    <a:lumMod val="50000"/>
                  </a:schemeClr>
                </a:solidFill>
              </a:rPr>
              <a:t>…a measurable goal must have a corresponding measured present level of performance in the IEP</a:t>
            </a:r>
          </a:p>
          <a:p>
            <a:pPr lvl="2"/>
            <a:endParaRPr lang="en-US" sz="1100" i="1" dirty="0" smtClean="0">
              <a:solidFill>
                <a:schemeClr val="accent4"/>
              </a:solidFill>
            </a:endParaRPr>
          </a:p>
          <a:p>
            <a:pPr marL="0" indent="-114300">
              <a:buNone/>
            </a:pPr>
            <a:r>
              <a:rPr lang="en-US" sz="1600" b="1" i="1" dirty="0" smtClean="0"/>
              <a:t>	</a:t>
            </a:r>
            <a:r>
              <a:rPr lang="en-US" sz="1050" b="1" i="1" dirty="0" smtClean="0"/>
              <a:t>From Gobbledygook to Clearly Written Annual IEP Goals </a:t>
            </a:r>
            <a:r>
              <a:rPr lang="en-US" sz="1050" b="1" dirty="0" smtClean="0"/>
              <a:t>by Barbara D. Bateman   IEP Resources  2007  p. 10</a:t>
            </a:r>
          </a:p>
        </p:txBody>
      </p:sp>
    </p:spTree>
    <p:extLst>
      <p:ext uri="{BB962C8B-B14F-4D97-AF65-F5344CB8AC3E}">
        <p14:creationId xmlns:p14="http://schemas.microsoft.com/office/powerpoint/2010/main" val="1553034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228600"/>
            <a:ext cx="8229600" cy="1143000"/>
          </a:xfrm>
        </p:spPr>
        <p:txBody>
          <a:bodyPr/>
          <a:lstStyle/>
          <a:p>
            <a:r>
              <a:rPr lang="en-US" sz="3200" dirty="0" smtClean="0"/>
              <a:t>Are benchmarks or short-term objectives required?</a:t>
            </a:r>
            <a:endParaRPr lang="en-US" sz="3200" dirty="0"/>
          </a:p>
        </p:txBody>
      </p:sp>
      <p:sp>
        <p:nvSpPr>
          <p:cNvPr id="3" name="Content Placeholder 2"/>
          <p:cNvSpPr>
            <a:spLocks noGrp="1"/>
          </p:cNvSpPr>
          <p:nvPr>
            <p:ph idx="1"/>
          </p:nvPr>
        </p:nvSpPr>
        <p:spPr>
          <a:xfrm>
            <a:off x="380999" y="1864559"/>
            <a:ext cx="8407893" cy="4407408"/>
          </a:xfrm>
        </p:spPr>
        <p:txBody>
          <a:bodyPr/>
          <a:lstStyle/>
          <a:p>
            <a:r>
              <a:rPr lang="en-US" sz="3200" dirty="0" smtClean="0"/>
              <a:t>“It depends….  Whereas the 1997 reauthorization of IDEA required that all annual goals include benchmarks or short-term objectives, IDEA now </a:t>
            </a:r>
            <a:r>
              <a:rPr lang="en-US" sz="3200" u="sng" dirty="0" smtClean="0"/>
              <a:t>requires</a:t>
            </a:r>
            <a:r>
              <a:rPr lang="en-US" sz="3200" dirty="0" smtClean="0"/>
              <a:t> these provisions </a:t>
            </a:r>
            <a:r>
              <a:rPr lang="en-US" sz="3200" dirty="0" smtClean="0">
                <a:solidFill>
                  <a:schemeClr val="accent2">
                    <a:lumMod val="75000"/>
                  </a:schemeClr>
                </a:solidFill>
              </a:rPr>
              <a:t>only for students who take alternate assessments aligned to alternate achievement standards.”</a:t>
            </a:r>
            <a:endParaRPr lang="en-US" sz="3200" dirty="0">
              <a:solidFill>
                <a:schemeClr val="accent2">
                  <a:lumMod val="75000"/>
                </a:schemeClr>
              </a:solidFill>
            </a:endParaRPr>
          </a:p>
        </p:txBody>
      </p:sp>
      <p:sp>
        <p:nvSpPr>
          <p:cNvPr id="4" name="TextBox 3"/>
          <p:cNvSpPr txBox="1"/>
          <p:nvPr/>
        </p:nvSpPr>
        <p:spPr>
          <a:xfrm>
            <a:off x="0" y="6271967"/>
            <a:ext cx="7725063" cy="338554"/>
          </a:xfrm>
          <a:prstGeom prst="rect">
            <a:avLst/>
          </a:prstGeom>
          <a:noFill/>
        </p:spPr>
        <p:txBody>
          <a:bodyPr wrap="none" rtlCol="0">
            <a:spAutoFit/>
          </a:bodyPr>
          <a:lstStyle/>
          <a:p>
            <a:pPr fontAlgn="base">
              <a:spcBef>
                <a:spcPct val="0"/>
              </a:spcBef>
              <a:spcAft>
                <a:spcPct val="0"/>
              </a:spcAft>
            </a:pPr>
            <a:r>
              <a:rPr lang="en-US" sz="1600" b="1" i="1" dirty="0">
                <a:solidFill>
                  <a:prstClr val="black"/>
                </a:solidFill>
                <a:latin typeface="Arial" charset="0"/>
              </a:rPr>
              <a:t>The IEP from A to Z </a:t>
            </a:r>
            <a:r>
              <a:rPr lang="en-US" sz="1600" dirty="0">
                <a:solidFill>
                  <a:prstClr val="black"/>
                </a:solidFill>
                <a:latin typeface="Arial" charset="0"/>
              </a:rPr>
              <a:t>by Diane Twachtman-Cullen and Jennifer Twachtman-Bassett</a:t>
            </a:r>
          </a:p>
        </p:txBody>
      </p:sp>
    </p:spTree>
    <p:extLst>
      <p:ext uri="{BB962C8B-B14F-4D97-AF65-F5344CB8AC3E}">
        <p14:creationId xmlns:p14="http://schemas.microsoft.com/office/powerpoint/2010/main" val="242327876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Goals…</a:t>
            </a:r>
            <a:endParaRPr lang="en-US" dirty="0"/>
          </a:p>
        </p:txBody>
      </p:sp>
      <p:sp>
        <p:nvSpPr>
          <p:cNvPr id="7" name="Content Placeholder 6"/>
          <p:cNvSpPr>
            <a:spLocks noGrp="1"/>
          </p:cNvSpPr>
          <p:nvPr>
            <p:ph idx="1"/>
          </p:nvPr>
        </p:nvSpPr>
        <p:spPr/>
        <p:txBody>
          <a:bodyPr/>
          <a:lstStyle/>
          <a:p>
            <a:pPr lvl="1"/>
            <a:r>
              <a:rPr lang="en-US" sz="3600" b="1" dirty="0" smtClean="0">
                <a:solidFill>
                  <a:srgbClr val="0070C0"/>
                </a:solidFill>
              </a:rPr>
              <a:t>S</a:t>
            </a:r>
            <a:r>
              <a:rPr lang="en-US" sz="3600" dirty="0" smtClean="0"/>
              <a:t>trategic and Specific (</a:t>
            </a:r>
            <a:r>
              <a:rPr lang="en-US" sz="3600" u="sng" dirty="0" smtClean="0"/>
              <a:t>not</a:t>
            </a:r>
            <a:r>
              <a:rPr lang="en-US" sz="3600" dirty="0" smtClean="0"/>
              <a:t> vendor/program specific)</a:t>
            </a:r>
            <a:endParaRPr lang="en-US" sz="4800" dirty="0" smtClean="0"/>
          </a:p>
          <a:p>
            <a:pPr lvl="1"/>
            <a:r>
              <a:rPr lang="en-US" sz="3600" b="1" dirty="0" smtClean="0">
                <a:solidFill>
                  <a:srgbClr val="0070C0"/>
                </a:solidFill>
              </a:rPr>
              <a:t>M</a:t>
            </a:r>
            <a:r>
              <a:rPr lang="en-US" sz="3600" dirty="0" smtClean="0"/>
              <a:t>easurable (has all the elements)</a:t>
            </a:r>
            <a:endParaRPr lang="en-US" sz="4800" dirty="0" smtClean="0"/>
          </a:p>
          <a:p>
            <a:pPr lvl="1"/>
            <a:r>
              <a:rPr lang="en-US" sz="3600" b="1" dirty="0" smtClean="0">
                <a:solidFill>
                  <a:srgbClr val="0070C0"/>
                </a:solidFill>
              </a:rPr>
              <a:t>A</a:t>
            </a:r>
            <a:r>
              <a:rPr lang="en-US" sz="3600" dirty="0" smtClean="0"/>
              <a:t>ttainable (use Action words--you should be able to literally see what’s happening)</a:t>
            </a:r>
            <a:endParaRPr lang="en-US" sz="4800" dirty="0" smtClean="0"/>
          </a:p>
          <a:p>
            <a:pPr lvl="1"/>
            <a:r>
              <a:rPr lang="en-US" sz="3600" b="1" dirty="0" smtClean="0">
                <a:solidFill>
                  <a:srgbClr val="0070C0"/>
                </a:solidFill>
              </a:rPr>
              <a:t>R</a:t>
            </a:r>
            <a:r>
              <a:rPr lang="en-US" sz="3600" dirty="0" smtClean="0"/>
              <a:t>esults Driven (Realistic and Relevant) </a:t>
            </a:r>
            <a:endParaRPr lang="en-US" sz="4800" dirty="0" smtClean="0"/>
          </a:p>
          <a:p>
            <a:pPr lvl="1"/>
            <a:r>
              <a:rPr lang="en-US" sz="3600" b="1" dirty="0" smtClean="0">
                <a:solidFill>
                  <a:srgbClr val="0070C0"/>
                </a:solidFill>
              </a:rPr>
              <a:t>T</a:t>
            </a:r>
            <a:r>
              <a:rPr lang="en-US" sz="3600" dirty="0" smtClean="0"/>
              <a:t>ime Bound</a:t>
            </a:r>
          </a:p>
          <a:p>
            <a:pPr>
              <a:buNone/>
            </a:pPr>
            <a:endParaRPr lang="en-US" sz="3600" dirty="0"/>
          </a:p>
        </p:txBody>
      </p:sp>
    </p:spTree>
    <p:extLst>
      <p:ext uri="{BB962C8B-B14F-4D97-AF65-F5344CB8AC3E}">
        <p14:creationId xmlns:p14="http://schemas.microsoft.com/office/powerpoint/2010/main" val="53691541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Please meet Melita….</a:t>
            </a:r>
            <a:endParaRPr lang="en-US" sz="3200" dirty="0"/>
          </a:p>
        </p:txBody>
      </p:sp>
      <p:sp>
        <p:nvSpPr>
          <p:cNvPr id="5" name="TextBox 4"/>
          <p:cNvSpPr txBox="1"/>
          <p:nvPr/>
        </p:nvSpPr>
        <p:spPr>
          <a:xfrm>
            <a:off x="3246120" y="1535013"/>
            <a:ext cx="5471160" cy="2862322"/>
          </a:xfrm>
          <a:prstGeom prst="rect">
            <a:avLst/>
          </a:prstGeom>
          <a:noFill/>
        </p:spPr>
        <p:txBody>
          <a:bodyPr wrap="square" rtlCol="0">
            <a:spAutoFit/>
          </a:bodyPr>
          <a:lstStyle/>
          <a:p>
            <a:r>
              <a:rPr lang="en-US" b="1" dirty="0" smtClean="0">
                <a:solidFill>
                  <a:srgbClr val="5C6670"/>
                </a:solidFill>
              </a:rPr>
              <a:t>Melita has strengths in the areas of letter-word </a:t>
            </a:r>
            <a:r>
              <a:rPr lang="en-US" b="1" dirty="0">
                <a:solidFill>
                  <a:srgbClr val="5C6670"/>
                </a:solidFill>
              </a:rPr>
              <a:t>identification, conversational </a:t>
            </a:r>
            <a:r>
              <a:rPr lang="en-US" b="1" dirty="0" smtClean="0">
                <a:solidFill>
                  <a:srgbClr val="5C6670"/>
                </a:solidFill>
              </a:rPr>
              <a:t>language, </a:t>
            </a:r>
            <a:r>
              <a:rPr lang="en-US" b="1" dirty="0">
                <a:solidFill>
                  <a:srgbClr val="5C6670"/>
                </a:solidFill>
              </a:rPr>
              <a:t>demonstrates a strong desire to </a:t>
            </a:r>
            <a:r>
              <a:rPr lang="en-US" b="1" dirty="0" smtClean="0">
                <a:solidFill>
                  <a:srgbClr val="5C6670"/>
                </a:solidFill>
              </a:rPr>
              <a:t>achieve, has mastered text structure of cause/effect, gathers relevant information for research,  can peer edit, uses assistive technology for reading/writing, </a:t>
            </a:r>
            <a:r>
              <a:rPr lang="en-US" dirty="0" smtClean="0">
                <a:solidFill>
                  <a:srgbClr val="5C6670"/>
                </a:solidFill>
              </a:rPr>
              <a:t>and </a:t>
            </a:r>
            <a:r>
              <a:rPr lang="en-US" b="1" dirty="0" smtClean="0">
                <a:solidFill>
                  <a:srgbClr val="5C6670"/>
                </a:solidFill>
              </a:rPr>
              <a:t>when </a:t>
            </a:r>
            <a:r>
              <a:rPr lang="en-US" b="1" dirty="0">
                <a:solidFill>
                  <a:srgbClr val="5C6670"/>
                </a:solidFill>
              </a:rPr>
              <a:t>provided multiple means of input in addition to print, she is better able to gather information, make connections, and develop and deliver oral presentations. </a:t>
            </a:r>
            <a:r>
              <a:rPr lang="en-US" b="1" dirty="0" smtClean="0">
                <a:solidFill>
                  <a:srgbClr val="5C6670"/>
                </a:solidFill>
              </a:rPr>
              <a:t>She </a:t>
            </a:r>
            <a:r>
              <a:rPr lang="en-US" b="1" dirty="0">
                <a:solidFill>
                  <a:srgbClr val="5C6670"/>
                </a:solidFill>
              </a:rPr>
              <a:t>collaborates with peers and contributes to class discussions. </a:t>
            </a:r>
            <a:endParaRPr lang="en-US" dirty="0">
              <a:solidFill>
                <a:srgbClr val="5C6670"/>
              </a:solidFill>
            </a:endParaRPr>
          </a:p>
        </p:txBody>
      </p:sp>
      <p:pic>
        <p:nvPicPr>
          <p:cNvPr id="1026" name="Picture 2" descr="C:\Users\Odegard-Siegele_R\AppData\Local\Microsoft\Windows\Temporary Internet Files\Content.IE5\HSXFA193\Picture_6[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681" y="2857717"/>
            <a:ext cx="2898599" cy="256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9380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smtClean="0"/>
          </a:p>
          <a:p>
            <a:pPr marL="45720" indent="0">
              <a:buNone/>
            </a:pPr>
            <a:endParaRPr lang="en-US" dirty="0"/>
          </a:p>
        </p:txBody>
      </p:sp>
      <p:sp>
        <p:nvSpPr>
          <p:cNvPr id="3" name="Title 2"/>
          <p:cNvSpPr>
            <a:spLocks noGrp="1"/>
          </p:cNvSpPr>
          <p:nvPr>
            <p:ph type="title"/>
          </p:nvPr>
        </p:nvSpPr>
        <p:spPr/>
        <p:txBody>
          <a:bodyPr/>
          <a:lstStyle/>
          <a:p>
            <a:r>
              <a:rPr lang="en-US" dirty="0" smtClean="0"/>
              <a:t>Purpose of the Guidance Document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4</a:t>
            </a:fld>
            <a:endParaRPr lang="en-US" dirty="0" smtClean="0"/>
          </a:p>
        </p:txBody>
      </p:sp>
      <p:sp>
        <p:nvSpPr>
          <p:cNvPr id="5" name="TextBox 4"/>
          <p:cNvSpPr txBox="1"/>
          <p:nvPr/>
        </p:nvSpPr>
        <p:spPr>
          <a:xfrm>
            <a:off x="182880" y="1733535"/>
            <a:ext cx="4587240" cy="4532010"/>
          </a:xfrm>
          <a:prstGeom prst="rect">
            <a:avLst/>
          </a:prstGeom>
          <a:noFill/>
        </p:spPr>
        <p:txBody>
          <a:bodyPr wrap="square" rtlCol="0">
            <a:spAutoFit/>
          </a:bodyPr>
          <a:lstStyle/>
          <a:p>
            <a:pPr marL="342900" indent="-342900">
              <a:buFont typeface="Arial" panose="020B0604020202020204" pitchFamily="34" charset="0"/>
              <a:buChar char="•"/>
            </a:pPr>
            <a:r>
              <a:rPr lang="en-US" sz="2400" b="1" dirty="0" smtClean="0">
                <a:solidFill>
                  <a:srgbClr val="EF7521"/>
                </a:solidFill>
              </a:rPr>
              <a:t>To set the Colorado Academic Standards as the foundation for instruction and to provide guidance for the state around writing standards-aligned</a:t>
            </a:r>
          </a:p>
          <a:p>
            <a:pPr marL="742950" lvl="1" indent="-285750">
              <a:lnSpc>
                <a:spcPct val="200000"/>
              </a:lnSpc>
              <a:buFont typeface="Arial" panose="020B0604020202020204" pitchFamily="34" charset="0"/>
              <a:buChar char="•"/>
            </a:pPr>
            <a:r>
              <a:rPr lang="en-US" sz="2000" b="1" dirty="0" smtClean="0">
                <a:solidFill>
                  <a:srgbClr val="5C6670"/>
                </a:solidFill>
              </a:rPr>
              <a:t>Advanced Learning Plans  (ALPs)</a:t>
            </a:r>
          </a:p>
          <a:p>
            <a:pPr marL="742950" lvl="1" indent="-285750">
              <a:buFont typeface="Arial" panose="020B0604020202020204" pitchFamily="34" charset="0"/>
              <a:buChar char="•"/>
            </a:pPr>
            <a:r>
              <a:rPr lang="en-US" sz="2000" b="1" dirty="0" smtClean="0">
                <a:solidFill>
                  <a:srgbClr val="5C6670"/>
                </a:solidFill>
              </a:rPr>
              <a:t>Individualized Education Program (IEP) Teams</a:t>
            </a:r>
          </a:p>
          <a:p>
            <a:pPr marL="742950" lvl="1" indent="-285750">
              <a:buFont typeface="Arial" panose="020B0604020202020204" pitchFamily="34" charset="0"/>
              <a:buChar char="•"/>
            </a:pPr>
            <a:endParaRPr lang="en-US" sz="1050" b="1" dirty="0" smtClean="0">
              <a:solidFill>
                <a:srgbClr val="5C6670"/>
              </a:solidFill>
            </a:endParaRPr>
          </a:p>
          <a:p>
            <a:pPr marL="285750" indent="-285750">
              <a:buFont typeface="Arial" panose="020B0604020202020204" pitchFamily="34" charset="0"/>
              <a:buChar char="•"/>
            </a:pPr>
            <a:r>
              <a:rPr lang="en-US" sz="2000" dirty="0" smtClean="0">
                <a:solidFill>
                  <a:srgbClr val="5C6670"/>
                </a:solidFill>
              </a:rPr>
              <a:t>Provide resources for districts as they collaborate </a:t>
            </a:r>
            <a:r>
              <a:rPr lang="en-US" sz="2000" dirty="0">
                <a:solidFill>
                  <a:srgbClr val="5C6670"/>
                </a:solidFill>
              </a:rPr>
              <a:t> </a:t>
            </a:r>
            <a:r>
              <a:rPr lang="en-US" sz="2000" dirty="0" smtClean="0">
                <a:solidFill>
                  <a:srgbClr val="5C6670"/>
                </a:solidFill>
              </a:rPr>
              <a:t>with families of children and youth with exceptionalities</a:t>
            </a:r>
          </a:p>
          <a:p>
            <a:endParaRPr lang="en-US" dirty="0">
              <a:solidFill>
                <a:srgbClr val="5C6670"/>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63820" y="1719071"/>
            <a:ext cx="3310235" cy="431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20671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solidFill>
                  <a:schemeClr val="accent6">
                    <a:lumMod val="60000"/>
                    <a:lumOff val="40000"/>
                  </a:schemeClr>
                </a:solidFill>
              </a:rPr>
              <a:t>In order for </a:t>
            </a:r>
            <a:r>
              <a:rPr lang="en-US" dirty="0" smtClean="0">
                <a:solidFill>
                  <a:srgbClr val="C00000"/>
                </a:solidFill>
              </a:rPr>
              <a:t>Melita </a:t>
            </a:r>
            <a:r>
              <a:rPr lang="en-US" dirty="0" smtClean="0">
                <a:solidFill>
                  <a:schemeClr val="accent6">
                    <a:lumMod val="60000"/>
                    <a:lumOff val="40000"/>
                  </a:schemeClr>
                </a:solidFill>
              </a:rPr>
              <a:t>to own and operate her own café, “Melita's”</a:t>
            </a:r>
            <a:r>
              <a:rPr lang="en-US" dirty="0" smtClean="0">
                <a:solidFill>
                  <a:srgbClr val="0070C0"/>
                </a:solidFill>
              </a:rPr>
              <a:t>,</a:t>
            </a:r>
            <a:endParaRPr lang="en-US" dirty="0"/>
          </a:p>
        </p:txBody>
      </p:sp>
      <p:sp>
        <p:nvSpPr>
          <p:cNvPr id="3" name="Title 2"/>
          <p:cNvSpPr>
            <a:spLocks noGrp="1"/>
          </p:cNvSpPr>
          <p:nvPr>
            <p:ph type="title"/>
          </p:nvPr>
        </p:nvSpPr>
        <p:spPr/>
        <p:txBody>
          <a:bodyPr/>
          <a:lstStyle/>
          <a:p>
            <a:r>
              <a:rPr lang="en-US" dirty="0" smtClean="0"/>
              <a:t>Transition Stem</a:t>
            </a:r>
            <a:endParaRPr lang="en-US" dirty="0"/>
          </a:p>
        </p:txBody>
      </p:sp>
      <p:pic>
        <p:nvPicPr>
          <p:cNvPr id="5" name="Picture 4" descr="C:\Users\Odegard-Siegele_R\AppData\Local\Microsoft\Windows\Temporary Internet Files\Content.Word\Melitas Cafe.jp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6740" y="2506352"/>
            <a:ext cx="3154680" cy="2727959"/>
          </a:xfrm>
          <a:prstGeom prst="rect">
            <a:avLst/>
          </a:prstGeom>
          <a:noFill/>
          <a:ln>
            <a:noFill/>
          </a:ln>
        </p:spPr>
      </p:pic>
      <p:pic>
        <p:nvPicPr>
          <p:cNvPr id="1026" name="Picture 2" descr="http://www.clevelandpeople.com/images/greek/greekfest-2008/greek-food-menu.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196840" y="2247272"/>
            <a:ext cx="2758440" cy="35369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63240" y="5842337"/>
            <a:ext cx="5958100" cy="523220"/>
          </a:xfrm>
          <a:prstGeom prst="rect">
            <a:avLst/>
          </a:prstGeom>
          <a:noFill/>
        </p:spPr>
        <p:txBody>
          <a:bodyPr wrap="square" rtlCol="0">
            <a:spAutoFit/>
          </a:bodyPr>
          <a:lstStyle/>
          <a:p>
            <a:r>
              <a:rPr lang="en-US" sz="1000" dirty="0">
                <a:solidFill>
                  <a:srgbClr val="5C6670"/>
                </a:solidFill>
              </a:rPr>
              <a:t>Photo retrieved </a:t>
            </a:r>
            <a:r>
              <a:rPr lang="en-US" sz="1000" dirty="0">
                <a:solidFill>
                  <a:srgbClr val="5C6670"/>
                </a:solidFill>
                <a:hlinkClick r:id="rId5"/>
              </a:rPr>
              <a:t>http://</a:t>
            </a:r>
            <a:r>
              <a:rPr lang="en-US" sz="1000" dirty="0" smtClean="0">
                <a:solidFill>
                  <a:srgbClr val="5C6670"/>
                </a:solidFill>
                <a:hlinkClick r:id="rId5"/>
              </a:rPr>
              <a:t>www.clevelandpeople.com/images/greek/greekfest-2008/greek-food-menu.jpg</a:t>
            </a:r>
            <a:endParaRPr lang="en-US" sz="1000" dirty="0" smtClean="0">
              <a:solidFill>
                <a:srgbClr val="5C6670"/>
              </a:solidFill>
            </a:endParaRPr>
          </a:p>
          <a:p>
            <a:endParaRPr lang="en-US" dirty="0">
              <a:solidFill>
                <a:srgbClr val="5C6670"/>
              </a:solidFill>
            </a:endParaRPr>
          </a:p>
        </p:txBody>
      </p:sp>
    </p:spTree>
    <p:extLst>
      <p:ext uri="{BB962C8B-B14F-4D97-AF65-F5344CB8AC3E}">
        <p14:creationId xmlns:p14="http://schemas.microsoft.com/office/powerpoint/2010/main" val="420680728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Melita’s Goal</a:t>
            </a:r>
            <a:endParaRPr lang="en-US" dirty="0"/>
          </a:p>
        </p:txBody>
      </p:sp>
      <p:sp>
        <p:nvSpPr>
          <p:cNvPr id="2" name="TextBox 1"/>
          <p:cNvSpPr txBox="1"/>
          <p:nvPr/>
        </p:nvSpPr>
        <p:spPr>
          <a:xfrm>
            <a:off x="127000" y="1145798"/>
            <a:ext cx="8889260" cy="5016758"/>
          </a:xfrm>
          <a:prstGeom prst="rect">
            <a:avLst/>
          </a:prstGeom>
          <a:noFill/>
        </p:spPr>
        <p:txBody>
          <a:bodyPr wrap="square" rtlCol="0">
            <a:spAutoFit/>
          </a:bodyPr>
          <a:lstStyle/>
          <a:p>
            <a:r>
              <a:rPr lang="en-US" sz="3200" b="1" dirty="0" smtClean="0">
                <a:solidFill>
                  <a:srgbClr val="5C6670"/>
                </a:solidFill>
              </a:rPr>
              <a:t>In order to comprehend text for a culinary arts degree</a:t>
            </a:r>
            <a:r>
              <a:rPr lang="en-US" sz="3200" dirty="0" smtClean="0">
                <a:solidFill>
                  <a:srgbClr val="5C6670"/>
                </a:solidFill>
              </a:rPr>
              <a:t>, </a:t>
            </a:r>
            <a:r>
              <a:rPr lang="en-US" sz="3200" b="1" dirty="0" smtClean="0">
                <a:solidFill>
                  <a:srgbClr val="5C6670"/>
                </a:solidFill>
              </a:rPr>
              <a:t>when given  printed/audio text</a:t>
            </a:r>
            <a:r>
              <a:rPr lang="en-US" sz="3200" dirty="0" smtClean="0">
                <a:solidFill>
                  <a:srgbClr val="5C6670"/>
                </a:solidFill>
              </a:rPr>
              <a:t>,  </a:t>
            </a:r>
            <a:r>
              <a:rPr lang="en-US" sz="3200" b="1" dirty="0" smtClean="0">
                <a:solidFill>
                  <a:srgbClr val="5C6670"/>
                </a:solidFill>
              </a:rPr>
              <a:t>Melita</a:t>
            </a:r>
            <a:r>
              <a:rPr lang="en-US" sz="3200" dirty="0" smtClean="0">
                <a:solidFill>
                  <a:srgbClr val="5C6670"/>
                </a:solidFill>
              </a:rPr>
              <a:t> will </a:t>
            </a:r>
            <a:r>
              <a:rPr lang="en-US" sz="3200" b="1" dirty="0" smtClean="0">
                <a:solidFill>
                  <a:srgbClr val="5C6670"/>
                </a:solidFill>
              </a:rPr>
              <a:t>use the steps of a  visual imagery strategy (searching for picture words, creating or changing a scene, entering details, naming parts, and evaluating the visual picture)  with 80% accuracy for use of the steps and 80% accuracy for comprehension of text through the maintenance phase as evaluated by a teacher-created checklist and a set of 5 comprehension questions.</a:t>
            </a:r>
          </a:p>
        </p:txBody>
      </p:sp>
    </p:spTree>
    <p:extLst>
      <p:ext uri="{BB962C8B-B14F-4D97-AF65-F5344CB8AC3E}">
        <p14:creationId xmlns:p14="http://schemas.microsoft.com/office/powerpoint/2010/main" val="159581267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5093"/>
            <a:ext cx="8229600" cy="1143000"/>
          </a:xfrm>
        </p:spPr>
        <p:txBody>
          <a:bodyPr/>
          <a:lstStyle/>
          <a:p>
            <a:r>
              <a:rPr lang="en-US" sz="6000" b="1" dirty="0" smtClean="0"/>
              <a:t>Audience</a:t>
            </a:r>
            <a:endParaRPr lang="en-US" sz="6000" b="1" dirty="0"/>
          </a:p>
        </p:txBody>
      </p:sp>
      <p:sp>
        <p:nvSpPr>
          <p:cNvPr id="4" name="TextBox 3"/>
          <p:cNvSpPr txBox="1"/>
          <p:nvPr/>
        </p:nvSpPr>
        <p:spPr>
          <a:xfrm>
            <a:off x="5715000" y="1825437"/>
            <a:ext cx="3048000" cy="830997"/>
          </a:xfrm>
          <a:prstGeom prst="rect">
            <a:avLst/>
          </a:prstGeom>
          <a:noFill/>
        </p:spPr>
        <p:txBody>
          <a:bodyPr wrap="square" rtlCol="0">
            <a:spAutoFit/>
          </a:bodyPr>
          <a:lstStyle/>
          <a:p>
            <a:pPr fontAlgn="base">
              <a:spcBef>
                <a:spcPct val="0"/>
              </a:spcBef>
              <a:spcAft>
                <a:spcPct val="0"/>
              </a:spcAft>
            </a:pPr>
            <a:r>
              <a:rPr lang="en-US" sz="2400" b="1" dirty="0">
                <a:solidFill>
                  <a:srgbClr val="C00000"/>
                </a:solidFill>
                <a:latin typeface="Arial" charset="0"/>
              </a:rPr>
              <a:t>Student / Learner</a:t>
            </a:r>
          </a:p>
          <a:p>
            <a:pPr marL="285750" indent="-285750" fontAlgn="base">
              <a:spcBef>
                <a:spcPct val="0"/>
              </a:spcBef>
              <a:spcAft>
                <a:spcPct val="0"/>
              </a:spcAft>
              <a:buFont typeface="Arial" pitchFamily="34" charset="0"/>
              <a:buChar char="•"/>
            </a:pPr>
            <a:r>
              <a:rPr lang="en-US" sz="2400" dirty="0" smtClean="0">
                <a:solidFill>
                  <a:prstClr val="black"/>
                </a:solidFill>
                <a:latin typeface="Arial" charset="0"/>
              </a:rPr>
              <a:t>Melita</a:t>
            </a:r>
            <a:endParaRPr lang="en-US" sz="2400" dirty="0">
              <a:solidFill>
                <a:prstClr val="black"/>
              </a:solidFill>
              <a:latin typeface="Arial" charset="0"/>
            </a:endParaRPr>
          </a:p>
        </p:txBody>
      </p:sp>
      <p:sp>
        <p:nvSpPr>
          <p:cNvPr id="10" name="TextBox 9"/>
          <p:cNvSpPr txBox="1"/>
          <p:nvPr/>
        </p:nvSpPr>
        <p:spPr>
          <a:xfrm>
            <a:off x="381000" y="4881562"/>
            <a:ext cx="2676525" cy="1077218"/>
          </a:xfrm>
          <a:prstGeom prst="rect">
            <a:avLst/>
          </a:prstGeom>
          <a:noFill/>
        </p:spPr>
        <p:txBody>
          <a:bodyPr wrap="square" rtlCol="0">
            <a:spAutoFit/>
          </a:bodyPr>
          <a:lstStyle/>
          <a:p>
            <a:pPr fontAlgn="base">
              <a:spcBef>
                <a:spcPct val="0"/>
              </a:spcBef>
              <a:spcAft>
                <a:spcPct val="0"/>
              </a:spcAft>
            </a:pPr>
            <a:r>
              <a:rPr lang="en-US" sz="3200" dirty="0">
                <a:solidFill>
                  <a:srgbClr val="C00000"/>
                </a:solidFill>
                <a:latin typeface="Arial Rounded MT Bold" pitchFamily="34" charset="0"/>
                <a:cs typeface="Aharoni" pitchFamily="2" charset="-79"/>
              </a:rPr>
              <a:t>Identifies WHO?</a:t>
            </a:r>
          </a:p>
        </p:txBody>
      </p:sp>
      <mc:AlternateContent xmlns:mc="http://schemas.openxmlformats.org/markup-compatibility/2006" xmlns:a14="http://schemas.microsoft.com/office/drawing/2010/main">
        <mc:Choice Requires="a14">
          <p:sp>
            <p:nvSpPr>
              <p:cNvPr id="6" name="TextBox 5"/>
              <p:cNvSpPr txBox="1"/>
              <p:nvPr/>
            </p:nvSpPr>
            <p:spPr>
              <a:xfrm>
                <a:off x="2109989" y="683803"/>
                <a:ext cx="1895071" cy="1107996"/>
              </a:xfrm>
              <a:prstGeom prst="rect">
                <a:avLst/>
              </a:prstGeom>
              <a:noFill/>
            </p:spPr>
            <p:txBody>
              <a:bodyPr wrap="none" rtlCol="0">
                <a:spAutoFit/>
              </a:bodyPr>
              <a:lstStyle/>
              <a:p>
                <a:pPr fontAlgn="base">
                  <a:spcBef>
                    <a:spcPct val="0"/>
                  </a:spcBef>
                  <a:spcAft>
                    <a:spcPct val="0"/>
                  </a:spcAft>
                </a:pPr>
                <a14:m>
                  <m:oMath xmlns:m="http://schemas.openxmlformats.org/officeDocument/2006/math" xmlns="">
                    <m:r>
                      <a:rPr lang="en-US" sz="6600" i="1" smtClean="0">
                        <a:solidFill>
                          <a:prstClr val="black"/>
                        </a:solidFill>
                        <a:latin typeface="Cambria Math"/>
                        <a:ea typeface="Cambria Math"/>
                      </a:rPr>
                      <m:t>=  </m:t>
                    </m:r>
                  </m:oMath>
                </a14:m>
                <a:r>
                  <a:rPr lang="en-US" sz="6600" dirty="0" smtClean="0">
                    <a:solidFill>
                      <a:prstClr val="black"/>
                    </a:solidFill>
                    <a:latin typeface="Arial" charset="0"/>
                  </a:rPr>
                  <a:t>   </a:t>
                </a:r>
                <a:endParaRPr lang="en-US" sz="6600" dirty="0">
                  <a:solidFill>
                    <a:prstClr val="black"/>
                  </a:solidFill>
                  <a:latin typeface="Arial"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109989" y="683803"/>
                <a:ext cx="1895071" cy="1107996"/>
              </a:xfrm>
              <a:prstGeom prst="rect">
                <a:avLst/>
              </a:prstGeom>
              <a:blipFill rotWithShape="1">
                <a:blip r:embed="rId3"/>
                <a:stretch>
                  <a:fillRect/>
                </a:stretch>
              </a:blipFill>
            </p:spPr>
            <p:txBody>
              <a:bodyPr/>
              <a:lstStyle/>
              <a:p>
                <a:r>
                  <a:rPr lang="en-US">
                    <a:noFill/>
                  </a:rPr>
                  <a:t> </a:t>
                </a:r>
              </a:p>
            </p:txBody>
          </p:sp>
        </mc:Fallback>
      </mc:AlternateContent>
      <p:sp>
        <p:nvSpPr>
          <p:cNvPr id="3" name="Rectangle 2"/>
          <p:cNvSpPr/>
          <p:nvPr/>
        </p:nvSpPr>
        <p:spPr>
          <a:xfrm>
            <a:off x="380999" y="-386525"/>
            <a:ext cx="2042547" cy="3770263"/>
          </a:xfrm>
          <a:prstGeom prst="rect">
            <a:avLst/>
          </a:prstGeom>
        </p:spPr>
        <p:txBody>
          <a:bodyPr wrap="none">
            <a:spAutoFit/>
          </a:bodyPr>
          <a:lstStyle/>
          <a:p>
            <a:r>
              <a:rPr lang="en-US" sz="23900" b="1" cap="all" dirty="0">
                <a:ln w="9000" cmpd="sng">
                  <a:solidFill>
                    <a:srgbClr val="000000"/>
                  </a:solidFill>
                  <a:prstDash val="solid"/>
                </a:ln>
                <a:solidFill>
                  <a:srgbClr val="C00000"/>
                </a:solidFill>
                <a:effectLst>
                  <a:reflection blurRad="12700" stA="28000" endPos="45000" dist="1000" dir="5400000" sy="-100000" algn="bl" rotWithShape="0"/>
                </a:effectLst>
              </a:rPr>
              <a:t>A</a:t>
            </a:r>
            <a:endParaRPr lang="en-US" sz="3600" dirty="0">
              <a:ln w="9000" cmpd="sng">
                <a:solidFill>
                  <a:srgbClr val="000000"/>
                </a:solidFill>
                <a:prstDash val="solid"/>
              </a:ln>
              <a:solidFill>
                <a:srgbClr val="5C6670"/>
              </a:solidFill>
            </a:endParaRPr>
          </a:p>
        </p:txBody>
      </p:sp>
      <p:sp>
        <p:nvSpPr>
          <p:cNvPr id="11" name="TextBox 10"/>
          <p:cNvSpPr txBox="1"/>
          <p:nvPr/>
        </p:nvSpPr>
        <p:spPr>
          <a:xfrm>
            <a:off x="2284770" y="6472766"/>
            <a:ext cx="5101507" cy="307777"/>
          </a:xfrm>
          <a:prstGeom prst="rect">
            <a:avLst/>
          </a:prstGeom>
          <a:noFill/>
        </p:spPr>
        <p:txBody>
          <a:bodyPr wrap="square" rtlCol="0">
            <a:spAutoFit/>
          </a:bodyPr>
          <a:lstStyle/>
          <a:p>
            <a:pPr fontAlgn="base">
              <a:spcBef>
                <a:spcPct val="0"/>
              </a:spcBef>
              <a:spcAft>
                <a:spcPct val="0"/>
              </a:spcAft>
            </a:pPr>
            <a:r>
              <a:rPr lang="en-US" sz="1400" b="1" i="1" dirty="0">
                <a:solidFill>
                  <a:prstClr val="black"/>
                </a:solidFill>
                <a:latin typeface="Arial" charset="0"/>
              </a:rPr>
              <a:t>Data Without Tears </a:t>
            </a:r>
            <a:r>
              <a:rPr lang="en-US" sz="1400" dirty="0">
                <a:solidFill>
                  <a:prstClr val="black"/>
                </a:solidFill>
                <a:latin typeface="Arial" charset="0"/>
              </a:rPr>
              <a:t>by Terri Chiara Johnston</a:t>
            </a:r>
          </a:p>
        </p:txBody>
      </p:sp>
      <p:pic>
        <p:nvPicPr>
          <p:cNvPr id="12" name="Picture 2" descr="C:\Users\Odegard-Siegele_R\AppData\Local\Microsoft\Windows\Temporary Internet Files\Content.IE5\HSXFA193\Picture_6[1].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00981" y="2946617"/>
            <a:ext cx="2898599" cy="2567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44453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dirty="0" smtClean="0">
                <a:solidFill>
                  <a:schemeClr val="tx2"/>
                </a:solidFill>
              </a:rPr>
              <a:t>             </a:t>
            </a:r>
            <a:r>
              <a:rPr lang="en-US" sz="6000" b="1" dirty="0" smtClean="0">
                <a:effectLst>
                  <a:outerShdw blurRad="38100" dist="38100" dir="2700000" algn="tl">
                    <a:srgbClr val="000000">
                      <a:alpha val="43137"/>
                    </a:srgbClr>
                  </a:outerShdw>
                </a:effectLst>
              </a:rPr>
              <a:t>Behavior</a:t>
            </a:r>
            <a:endParaRPr lang="en-US" sz="5400"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7" name="TextBox 6"/>
              <p:cNvSpPr txBox="1"/>
              <p:nvPr/>
            </p:nvSpPr>
            <p:spPr>
              <a:xfrm>
                <a:off x="2376545" y="762000"/>
                <a:ext cx="1981633" cy="1107996"/>
              </a:xfrm>
              <a:prstGeom prst="rect">
                <a:avLst/>
              </a:prstGeom>
              <a:noFill/>
            </p:spPr>
            <p:txBody>
              <a:bodyPr wrap="none" rtlCol="0">
                <a:spAutoFit/>
              </a:bodyPr>
              <a:lstStyle/>
              <a:p>
                <a:pPr fontAlgn="base">
                  <a:spcBef>
                    <a:spcPct val="0"/>
                  </a:spcBef>
                  <a:spcAft>
                    <a:spcPct val="0"/>
                  </a:spcAft>
                </a:pPr>
                <a14:m>
                  <m:oMathPara xmlns:m="http://schemas.openxmlformats.org/officeDocument/2006/math" xmlns="">
                    <m:oMathParaPr>
                      <m:jc m:val="centerGroup"/>
                    </m:oMathParaPr>
                    <m:oMath xmlns:m="http://schemas.openxmlformats.org/officeDocument/2006/math">
                      <m:r>
                        <a:rPr lang="en-US" sz="6600" i="1" smtClean="0">
                          <a:solidFill>
                            <a:prstClr val="black"/>
                          </a:solidFill>
                          <a:latin typeface="Cambria Math"/>
                          <a:ea typeface="Cambria Math"/>
                        </a:rPr>
                        <m:t>=     </m:t>
                      </m:r>
                    </m:oMath>
                  </m:oMathPara>
                </a14:m>
                <a:endParaRPr lang="en-US" sz="6600" dirty="0">
                  <a:solidFill>
                    <a:prstClr val="black"/>
                  </a:solidFill>
                  <a:latin typeface="Arial"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2376545" y="762000"/>
                <a:ext cx="1981633" cy="1107996"/>
              </a:xfrm>
              <a:prstGeom prst="rect">
                <a:avLst/>
              </a:prstGeom>
              <a:blipFill rotWithShape="1">
                <a:blip r:embed="rId3"/>
                <a:stretch>
                  <a:fillRect/>
                </a:stretch>
              </a:blipFill>
            </p:spPr>
            <p:txBody>
              <a:bodyPr/>
              <a:lstStyle/>
              <a:p>
                <a:r>
                  <a:rPr lang="en-US">
                    <a:noFill/>
                  </a:rPr>
                  <a:t> </a:t>
                </a:r>
              </a:p>
            </p:txBody>
          </p:sp>
        </mc:Fallback>
      </mc:AlternateContent>
      <p:sp>
        <p:nvSpPr>
          <p:cNvPr id="8" name="TextBox 7"/>
          <p:cNvSpPr txBox="1"/>
          <p:nvPr/>
        </p:nvSpPr>
        <p:spPr>
          <a:xfrm>
            <a:off x="2971800" y="1720364"/>
            <a:ext cx="5715000" cy="1200329"/>
          </a:xfrm>
          <a:prstGeom prst="rect">
            <a:avLst/>
          </a:prstGeom>
          <a:noFill/>
        </p:spPr>
        <p:txBody>
          <a:bodyPr wrap="square" rtlCol="0">
            <a:spAutoFit/>
          </a:bodyPr>
          <a:lstStyle/>
          <a:p>
            <a:pPr fontAlgn="base">
              <a:spcBef>
                <a:spcPct val="0"/>
              </a:spcBef>
              <a:spcAft>
                <a:spcPct val="0"/>
              </a:spcAft>
            </a:pPr>
            <a:r>
              <a:rPr lang="en-US" sz="3600" dirty="0">
                <a:solidFill>
                  <a:srgbClr val="0070C0"/>
                </a:solidFill>
                <a:latin typeface="Arial Rounded MT Bold" pitchFamily="34" charset="0"/>
                <a:cs typeface="Aharoni" pitchFamily="2" charset="-79"/>
              </a:rPr>
              <a:t>Identifies</a:t>
            </a:r>
            <a:r>
              <a:rPr lang="en-US" sz="3600" dirty="0">
                <a:solidFill>
                  <a:srgbClr val="7030A0"/>
                </a:solidFill>
                <a:latin typeface="Arial Rounded MT Bold" pitchFamily="34" charset="0"/>
                <a:cs typeface="Aharoni" pitchFamily="2" charset="-79"/>
              </a:rPr>
              <a:t> </a:t>
            </a:r>
            <a:r>
              <a:rPr lang="en-US" sz="3600" dirty="0">
                <a:solidFill>
                  <a:srgbClr val="0070C0"/>
                </a:solidFill>
                <a:latin typeface="Arial Rounded MT Bold" pitchFamily="34" charset="0"/>
                <a:cs typeface="Aharoni" pitchFamily="2" charset="-79"/>
              </a:rPr>
              <a:t>WHAT you want the audience to </a:t>
            </a:r>
            <a:r>
              <a:rPr lang="en-US" sz="3600" u="sng" dirty="0">
                <a:solidFill>
                  <a:srgbClr val="0070C0"/>
                </a:solidFill>
                <a:latin typeface="Arial Rounded MT Bold" pitchFamily="34" charset="0"/>
                <a:cs typeface="Aharoni" pitchFamily="2" charset="-79"/>
              </a:rPr>
              <a:t>do</a:t>
            </a:r>
          </a:p>
        </p:txBody>
      </p:sp>
      <p:sp>
        <p:nvSpPr>
          <p:cNvPr id="3" name="TextBox 2"/>
          <p:cNvSpPr txBox="1"/>
          <p:nvPr/>
        </p:nvSpPr>
        <p:spPr>
          <a:xfrm>
            <a:off x="533400" y="3175000"/>
            <a:ext cx="4876800" cy="3785652"/>
          </a:xfrm>
          <a:prstGeom prst="rect">
            <a:avLst/>
          </a:prstGeom>
          <a:noFill/>
        </p:spPr>
        <p:txBody>
          <a:bodyPr wrap="square" rtlCol="0">
            <a:spAutoFit/>
          </a:bodyPr>
          <a:lstStyle/>
          <a:p>
            <a:pPr fontAlgn="base">
              <a:spcBef>
                <a:spcPct val="0"/>
              </a:spcBef>
              <a:spcAft>
                <a:spcPct val="0"/>
              </a:spcAft>
            </a:pPr>
            <a:r>
              <a:rPr lang="en-US" sz="2400" b="1" dirty="0">
                <a:solidFill>
                  <a:prstClr val="black"/>
                </a:solidFill>
                <a:latin typeface="Arial" charset="0"/>
              </a:rPr>
              <a:t>Includes the </a:t>
            </a:r>
            <a:r>
              <a:rPr lang="en-US" sz="2400" b="1" u="sng" dirty="0">
                <a:solidFill>
                  <a:prstClr val="black"/>
                </a:solidFill>
                <a:latin typeface="Arial" charset="0"/>
              </a:rPr>
              <a:t>specific actions </a:t>
            </a:r>
            <a:r>
              <a:rPr lang="en-US" sz="2400" b="1" dirty="0">
                <a:solidFill>
                  <a:prstClr val="black"/>
                </a:solidFill>
                <a:latin typeface="Arial" charset="0"/>
              </a:rPr>
              <a:t>that the student is to perform, demonstrate, or exhibit:</a:t>
            </a:r>
          </a:p>
          <a:p>
            <a:pPr fontAlgn="base">
              <a:spcBef>
                <a:spcPct val="0"/>
              </a:spcBef>
              <a:spcAft>
                <a:spcPct val="0"/>
              </a:spcAft>
            </a:pPr>
            <a:r>
              <a:rPr lang="en-US" sz="2400" b="1" dirty="0">
                <a:solidFill>
                  <a:prstClr val="black"/>
                </a:solidFill>
                <a:latin typeface="Arial" charset="0"/>
              </a:rPr>
              <a:t>    </a:t>
            </a:r>
            <a:r>
              <a:rPr lang="en-US" sz="2400" b="1" dirty="0" smtClean="0">
                <a:solidFill>
                  <a:prstClr val="black"/>
                </a:solidFill>
                <a:latin typeface="Arial" charset="0"/>
              </a:rPr>
              <a:t>“</a:t>
            </a:r>
            <a:r>
              <a:rPr lang="en-US" sz="2400" b="1" dirty="0">
                <a:solidFill>
                  <a:srgbClr val="488BC9">
                    <a:lumMod val="75000"/>
                  </a:srgbClr>
                </a:solidFill>
              </a:rPr>
              <a:t>use the steps of a  visual imagery strategy (searching for picture words, creating or changing a scene, entering lots of details, naming the parts, and evaluating the visual picture) </a:t>
            </a:r>
            <a:r>
              <a:rPr lang="en-US" sz="2400" b="1" dirty="0" smtClean="0">
                <a:solidFill>
                  <a:prstClr val="black"/>
                </a:solidFill>
                <a:latin typeface="Arial" charset="0"/>
              </a:rPr>
              <a:t>”</a:t>
            </a:r>
            <a:endParaRPr lang="en-US" sz="2400" b="1" dirty="0">
              <a:solidFill>
                <a:prstClr val="black"/>
              </a:solidFill>
              <a:latin typeface="Arial" charset="0"/>
            </a:endParaRPr>
          </a:p>
          <a:p>
            <a:pPr fontAlgn="base">
              <a:spcBef>
                <a:spcPct val="0"/>
              </a:spcBef>
              <a:spcAft>
                <a:spcPct val="0"/>
              </a:spcAft>
            </a:pPr>
            <a:endParaRPr lang="en-US" sz="2400" b="1" dirty="0">
              <a:solidFill>
                <a:prstClr val="black"/>
              </a:solidFill>
              <a:latin typeface="Arial" charset="0"/>
            </a:endParaRPr>
          </a:p>
        </p:txBody>
      </p:sp>
      <p:sp>
        <p:nvSpPr>
          <p:cNvPr id="4" name="TextBox 3"/>
          <p:cNvSpPr txBox="1"/>
          <p:nvPr/>
        </p:nvSpPr>
        <p:spPr>
          <a:xfrm>
            <a:off x="6019800" y="3657600"/>
            <a:ext cx="2438400" cy="1631216"/>
          </a:xfrm>
          <a:prstGeom prst="rect">
            <a:avLst/>
          </a:prstGeom>
          <a:noFill/>
          <a:ln w="12700">
            <a:solidFill>
              <a:schemeClr val="tx2"/>
            </a:solidFill>
          </a:ln>
        </p:spPr>
        <p:txBody>
          <a:bodyPr wrap="square" rtlCol="0">
            <a:spAutoFit/>
          </a:bodyPr>
          <a:lstStyle/>
          <a:p>
            <a:pPr fontAlgn="base">
              <a:spcBef>
                <a:spcPct val="0"/>
              </a:spcBef>
              <a:spcAft>
                <a:spcPct val="0"/>
              </a:spcAft>
            </a:pPr>
            <a:r>
              <a:rPr lang="en-US" sz="2000" b="1" dirty="0">
                <a:solidFill>
                  <a:srgbClr val="00B050"/>
                </a:solidFill>
                <a:latin typeface="Arial" charset="0"/>
              </a:rPr>
              <a:t>+    INCREASE</a:t>
            </a:r>
          </a:p>
          <a:p>
            <a:pPr marL="285750" indent="-285750" fontAlgn="base">
              <a:spcBef>
                <a:spcPct val="0"/>
              </a:spcBef>
              <a:spcAft>
                <a:spcPct val="0"/>
              </a:spcAft>
              <a:buFontTx/>
              <a:buChar char="-"/>
            </a:pPr>
            <a:r>
              <a:rPr lang="en-US" sz="2000" b="1" dirty="0" smtClean="0">
                <a:solidFill>
                  <a:srgbClr val="00B050"/>
                </a:solidFill>
                <a:latin typeface="Arial" charset="0"/>
              </a:rPr>
              <a:t>  DECREASE</a:t>
            </a:r>
            <a:endParaRPr lang="en-US" sz="2000" b="1" dirty="0">
              <a:solidFill>
                <a:srgbClr val="00B050"/>
              </a:solidFill>
              <a:latin typeface="Arial" charset="0"/>
            </a:endParaRPr>
          </a:p>
          <a:p>
            <a:pPr fontAlgn="base">
              <a:spcBef>
                <a:spcPct val="0"/>
              </a:spcBef>
              <a:spcAft>
                <a:spcPct val="0"/>
              </a:spcAft>
            </a:pPr>
            <a:r>
              <a:rPr lang="en-US" sz="2000" b="1" dirty="0">
                <a:solidFill>
                  <a:prstClr val="black"/>
                </a:solidFill>
                <a:latin typeface="Arial" charset="0"/>
              </a:rPr>
              <a:t>The number of times the behavior occurs</a:t>
            </a:r>
          </a:p>
        </p:txBody>
      </p:sp>
      <p:sp>
        <p:nvSpPr>
          <p:cNvPr id="11" name="TextBox 10"/>
          <p:cNvSpPr txBox="1"/>
          <p:nvPr/>
        </p:nvSpPr>
        <p:spPr>
          <a:xfrm>
            <a:off x="2623595" y="6472766"/>
            <a:ext cx="5101507" cy="307777"/>
          </a:xfrm>
          <a:prstGeom prst="rect">
            <a:avLst/>
          </a:prstGeom>
          <a:noFill/>
        </p:spPr>
        <p:txBody>
          <a:bodyPr wrap="square" rtlCol="0">
            <a:spAutoFit/>
          </a:bodyPr>
          <a:lstStyle/>
          <a:p>
            <a:pPr fontAlgn="base">
              <a:spcBef>
                <a:spcPct val="0"/>
              </a:spcBef>
              <a:spcAft>
                <a:spcPct val="0"/>
              </a:spcAft>
            </a:pPr>
            <a:r>
              <a:rPr lang="en-US" sz="1400" b="1" i="1" dirty="0">
                <a:solidFill>
                  <a:prstClr val="black"/>
                </a:solidFill>
                <a:latin typeface="Arial" charset="0"/>
              </a:rPr>
              <a:t>Data Without Tears </a:t>
            </a:r>
            <a:r>
              <a:rPr lang="en-US" sz="1400" dirty="0">
                <a:solidFill>
                  <a:prstClr val="black"/>
                </a:solidFill>
                <a:latin typeface="Arial" charset="0"/>
              </a:rPr>
              <a:t>by Terri Chiara Johnston</a:t>
            </a:r>
          </a:p>
        </p:txBody>
      </p:sp>
      <p:sp>
        <p:nvSpPr>
          <p:cNvPr id="5" name="Rectangle 4"/>
          <p:cNvSpPr/>
          <p:nvPr/>
        </p:nvSpPr>
        <p:spPr>
          <a:xfrm>
            <a:off x="762000" y="143009"/>
            <a:ext cx="1614545" cy="3154710"/>
          </a:xfrm>
          <a:prstGeom prst="rect">
            <a:avLst/>
          </a:prstGeom>
        </p:spPr>
        <p:txBody>
          <a:bodyPr wrap="none">
            <a:spAutoFit/>
          </a:bodyPr>
          <a:lstStyle/>
          <a:p>
            <a:r>
              <a:rPr lang="en-US" sz="19900" b="1" cap="all" dirty="0">
                <a:ln w="9000" cmpd="sng">
                  <a:solidFill>
                    <a:srgbClr val="000000"/>
                  </a:solidFill>
                  <a:prstDash val="solid"/>
                </a:ln>
                <a:solidFill>
                  <a:srgbClr val="0070C0"/>
                </a:solidFill>
                <a:effectLst>
                  <a:reflection blurRad="12700" stA="28000" endPos="45000" dist="1000" dir="5400000" sy="-100000" algn="bl" rotWithShape="0"/>
                </a:effectLst>
              </a:rPr>
              <a:t>b</a:t>
            </a:r>
            <a:endParaRPr lang="en-US" sz="3200" dirty="0">
              <a:ln w="9000" cmpd="sng">
                <a:solidFill>
                  <a:srgbClr val="000000"/>
                </a:solidFill>
                <a:prstDash val="solid"/>
              </a:ln>
              <a:solidFill>
                <a:srgbClr val="5C6670"/>
              </a:solidFill>
            </a:endParaRPr>
          </a:p>
        </p:txBody>
      </p:sp>
    </p:spTree>
    <p:extLst>
      <p:ext uri="{BB962C8B-B14F-4D97-AF65-F5344CB8AC3E}">
        <p14:creationId xmlns:p14="http://schemas.microsoft.com/office/powerpoint/2010/main" val="407738083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35000"/>
            <a:ext cx="8229600" cy="1143000"/>
          </a:xfrm>
        </p:spPr>
        <p:txBody>
          <a:bodyPr/>
          <a:lstStyle/>
          <a:p>
            <a:r>
              <a:rPr lang="en-US" sz="6000" dirty="0" smtClean="0"/>
              <a:t>     Condition</a:t>
            </a:r>
            <a:endParaRPr lang="en-US" sz="6000" dirty="0"/>
          </a:p>
        </p:txBody>
      </p:sp>
      <p:sp>
        <p:nvSpPr>
          <p:cNvPr id="7" name="TextBox 6"/>
          <p:cNvSpPr txBox="1"/>
          <p:nvPr/>
        </p:nvSpPr>
        <p:spPr>
          <a:xfrm>
            <a:off x="460820" y="2686635"/>
            <a:ext cx="8225980" cy="3046988"/>
          </a:xfrm>
          <a:prstGeom prst="rect">
            <a:avLst/>
          </a:prstGeom>
          <a:noFill/>
        </p:spPr>
        <p:txBody>
          <a:bodyPr wrap="square" rtlCol="0">
            <a:spAutoFit/>
          </a:bodyPr>
          <a:lstStyle/>
          <a:p>
            <a:pPr fontAlgn="base">
              <a:spcBef>
                <a:spcPct val="0"/>
              </a:spcBef>
              <a:spcAft>
                <a:spcPct val="0"/>
              </a:spcAft>
            </a:pPr>
            <a:r>
              <a:rPr lang="en-US" sz="2400" dirty="0">
                <a:solidFill>
                  <a:srgbClr val="7030A0"/>
                </a:solidFill>
                <a:latin typeface="Arial Rounded MT Bold" pitchFamily="34" charset="0"/>
                <a:cs typeface="Aharoni" pitchFamily="2" charset="-79"/>
              </a:rPr>
              <a:t>Refers to the </a:t>
            </a:r>
            <a:r>
              <a:rPr lang="en-US" sz="2400" u="sng" dirty="0">
                <a:solidFill>
                  <a:srgbClr val="7030A0"/>
                </a:solidFill>
                <a:latin typeface="Arial Rounded MT Bold" pitchFamily="34" charset="0"/>
                <a:cs typeface="Aharoni" pitchFamily="2" charset="-79"/>
              </a:rPr>
              <a:t>context</a:t>
            </a:r>
            <a:r>
              <a:rPr lang="en-US" sz="2400" dirty="0">
                <a:solidFill>
                  <a:srgbClr val="7030A0"/>
                </a:solidFill>
                <a:latin typeface="Arial Rounded MT Bold" pitchFamily="34" charset="0"/>
                <a:cs typeface="Aharoni" pitchFamily="2" charset="-79"/>
              </a:rPr>
              <a:t> in which you expect the student to perform the new skill or reduce the occurrence of the problem behavior.  Include any special </a:t>
            </a:r>
            <a:r>
              <a:rPr lang="en-US" sz="2400" u="sng" dirty="0">
                <a:solidFill>
                  <a:srgbClr val="7030A0"/>
                </a:solidFill>
                <a:latin typeface="Arial Rounded MT Bold" pitchFamily="34" charset="0"/>
                <a:cs typeface="Aharoni" pitchFamily="2" charset="-79"/>
              </a:rPr>
              <a:t>materials</a:t>
            </a:r>
            <a:r>
              <a:rPr lang="en-US" sz="2400" dirty="0">
                <a:solidFill>
                  <a:srgbClr val="7030A0"/>
                </a:solidFill>
                <a:latin typeface="Arial Rounded MT Bold" pitchFamily="34" charset="0"/>
                <a:cs typeface="Aharoni" pitchFamily="2" charset="-79"/>
              </a:rPr>
              <a:t> the student may need or </a:t>
            </a:r>
            <a:r>
              <a:rPr lang="en-US" sz="2400" u="sng" dirty="0">
                <a:solidFill>
                  <a:srgbClr val="7030A0"/>
                </a:solidFill>
                <a:latin typeface="Arial Rounded MT Bold" pitchFamily="34" charset="0"/>
                <a:cs typeface="Aharoni" pitchFamily="2" charset="-79"/>
              </a:rPr>
              <a:t>supports</a:t>
            </a:r>
            <a:r>
              <a:rPr lang="en-US" sz="2400" dirty="0" smtClean="0">
                <a:solidFill>
                  <a:srgbClr val="7030A0"/>
                </a:solidFill>
                <a:latin typeface="Arial Rounded MT Bold" pitchFamily="34" charset="0"/>
                <a:cs typeface="Aharoni" pitchFamily="2" charset="-79"/>
              </a:rPr>
              <a:t>.</a:t>
            </a:r>
          </a:p>
          <a:p>
            <a:pPr fontAlgn="base">
              <a:spcBef>
                <a:spcPct val="0"/>
              </a:spcBef>
              <a:spcAft>
                <a:spcPct val="0"/>
              </a:spcAft>
            </a:pPr>
            <a:endParaRPr lang="en-US" sz="2400" dirty="0">
              <a:solidFill>
                <a:srgbClr val="7030A0"/>
              </a:solidFill>
              <a:latin typeface="Arial Rounded MT Bold" pitchFamily="34" charset="0"/>
              <a:cs typeface="Aharoni" pitchFamily="2" charset="-79"/>
            </a:endParaRPr>
          </a:p>
          <a:p>
            <a:pPr fontAlgn="base">
              <a:spcBef>
                <a:spcPct val="0"/>
              </a:spcBef>
              <a:spcAft>
                <a:spcPct val="0"/>
              </a:spcAft>
            </a:pPr>
            <a:endParaRPr lang="en-US" sz="2400" dirty="0" smtClean="0">
              <a:solidFill>
                <a:srgbClr val="7030A0"/>
              </a:solidFill>
              <a:latin typeface="Arial Rounded MT Bold" pitchFamily="34" charset="0"/>
              <a:cs typeface="Aharoni" pitchFamily="2" charset="-79"/>
            </a:endParaRPr>
          </a:p>
          <a:p>
            <a:pPr fontAlgn="base">
              <a:spcBef>
                <a:spcPct val="0"/>
              </a:spcBef>
              <a:spcAft>
                <a:spcPct val="0"/>
              </a:spcAft>
            </a:pPr>
            <a:endParaRPr lang="en-US" sz="2400" dirty="0">
              <a:solidFill>
                <a:srgbClr val="7030A0"/>
              </a:solidFill>
              <a:latin typeface="Arial Rounded MT Bold" pitchFamily="34" charset="0"/>
              <a:cs typeface="Aharoni" pitchFamily="2" charset="-79"/>
            </a:endParaRPr>
          </a:p>
          <a:p>
            <a:pPr fontAlgn="base">
              <a:spcBef>
                <a:spcPct val="0"/>
              </a:spcBef>
              <a:spcAft>
                <a:spcPct val="0"/>
              </a:spcAft>
            </a:pPr>
            <a:r>
              <a:rPr lang="en-US" sz="2400" dirty="0" smtClean="0">
                <a:solidFill>
                  <a:srgbClr val="7030A0"/>
                </a:solidFill>
                <a:latin typeface="Arial Rounded MT Bold" pitchFamily="34" charset="0"/>
                <a:cs typeface="Aharoni" pitchFamily="2" charset="-79"/>
              </a:rPr>
              <a:t>Melita’s condition: </a:t>
            </a:r>
            <a:r>
              <a:rPr lang="en-US" sz="2400" b="1" dirty="0">
                <a:solidFill>
                  <a:srgbClr val="7030A0"/>
                </a:solidFill>
              </a:rPr>
              <a:t>when given  printed or </a:t>
            </a:r>
            <a:r>
              <a:rPr lang="en-US" sz="2400" b="1" dirty="0" smtClean="0">
                <a:solidFill>
                  <a:srgbClr val="7030A0"/>
                </a:solidFill>
              </a:rPr>
              <a:t>audio </a:t>
            </a:r>
            <a:r>
              <a:rPr lang="en-US" sz="2400" b="1" dirty="0">
                <a:solidFill>
                  <a:srgbClr val="7030A0"/>
                </a:solidFill>
              </a:rPr>
              <a:t>text</a:t>
            </a:r>
            <a:endParaRPr lang="en-US" sz="2400" dirty="0">
              <a:solidFill>
                <a:srgbClr val="7030A0"/>
              </a:solidFill>
              <a:latin typeface="Arial Rounded MT Bold" pitchFamily="34" charset="0"/>
              <a:cs typeface="Aharoni" pitchFamily="2" charset="-79"/>
            </a:endParaRPr>
          </a:p>
        </p:txBody>
      </p:sp>
      <p:sp>
        <p:nvSpPr>
          <p:cNvPr id="8" name="TextBox 7"/>
          <p:cNvSpPr txBox="1"/>
          <p:nvPr/>
        </p:nvSpPr>
        <p:spPr>
          <a:xfrm>
            <a:off x="91790" y="6351105"/>
            <a:ext cx="5059878" cy="307777"/>
          </a:xfrm>
          <a:prstGeom prst="rect">
            <a:avLst/>
          </a:prstGeom>
          <a:noFill/>
        </p:spPr>
        <p:txBody>
          <a:bodyPr wrap="square" rtlCol="0">
            <a:spAutoFit/>
          </a:bodyPr>
          <a:lstStyle/>
          <a:p>
            <a:pPr fontAlgn="base">
              <a:spcBef>
                <a:spcPct val="0"/>
              </a:spcBef>
              <a:spcAft>
                <a:spcPct val="0"/>
              </a:spcAft>
            </a:pPr>
            <a:r>
              <a:rPr lang="en-US" sz="1400" b="1" i="1" dirty="0">
                <a:solidFill>
                  <a:prstClr val="black"/>
                </a:solidFill>
                <a:latin typeface="Arial" charset="0"/>
              </a:rPr>
              <a:t>Data Without Tears </a:t>
            </a:r>
            <a:r>
              <a:rPr lang="en-US" sz="1400" dirty="0">
                <a:solidFill>
                  <a:prstClr val="black"/>
                </a:solidFill>
                <a:latin typeface="Arial" charset="0"/>
              </a:rPr>
              <a:t>by Terri Chiara Johnston</a:t>
            </a:r>
          </a:p>
        </p:txBody>
      </p:sp>
      <mc:AlternateContent xmlns:mc="http://schemas.openxmlformats.org/markup-compatibility/2006" xmlns:a14="http://schemas.microsoft.com/office/drawing/2010/main">
        <mc:Choice Requires="a14">
          <p:sp>
            <p:nvSpPr>
              <p:cNvPr id="10" name="TextBox 9"/>
              <p:cNvSpPr txBox="1"/>
              <p:nvPr/>
            </p:nvSpPr>
            <p:spPr>
              <a:xfrm>
                <a:off x="2887078" y="635000"/>
                <a:ext cx="1051890" cy="1107996"/>
              </a:xfrm>
              <a:prstGeom prst="rect">
                <a:avLst/>
              </a:prstGeom>
              <a:noFill/>
            </p:spPr>
            <p:txBody>
              <a:bodyPr wrap="none" rtlCol="0">
                <a:spAutoFit/>
              </a:bodyPr>
              <a:lstStyle/>
              <a:p>
                <a:pPr fontAlgn="base">
                  <a:spcBef>
                    <a:spcPct val="0"/>
                  </a:spcBef>
                  <a:spcAft>
                    <a:spcPct val="0"/>
                  </a:spcAft>
                </a:pPr>
                <a14:m>
                  <m:oMathPara xmlns:m="http://schemas.openxmlformats.org/officeDocument/2006/math" xmlns="">
                    <m:oMathParaPr>
                      <m:jc m:val="centerGroup"/>
                    </m:oMathParaPr>
                    <m:oMath xmlns:m="http://schemas.openxmlformats.org/officeDocument/2006/math">
                      <m:r>
                        <a:rPr lang="en-US" sz="6600" i="1">
                          <a:solidFill>
                            <a:prstClr val="black"/>
                          </a:solidFill>
                          <a:latin typeface="Cambria Math"/>
                          <a:ea typeface="Cambria Math"/>
                        </a:rPr>
                        <m:t>=</m:t>
                      </m:r>
                    </m:oMath>
                  </m:oMathPara>
                </a14:m>
                <a:endParaRPr lang="en-US" sz="6600" dirty="0">
                  <a:solidFill>
                    <a:prstClr val="black"/>
                  </a:solidFill>
                  <a:latin typeface="Arial"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887078" y="635000"/>
                <a:ext cx="1051890" cy="1107996"/>
              </a:xfrm>
              <a:prstGeom prst="rect">
                <a:avLst/>
              </a:prstGeom>
              <a:blipFill rotWithShape="1">
                <a:blip r:embed="rId3"/>
                <a:stretch>
                  <a:fillRect/>
                </a:stretch>
              </a:blipFill>
            </p:spPr>
            <p:txBody>
              <a:bodyPr/>
              <a:lstStyle/>
              <a:p>
                <a:r>
                  <a:rPr lang="en-US">
                    <a:noFill/>
                  </a:rPr>
                  <a:t> </a:t>
                </a:r>
              </a:p>
            </p:txBody>
          </p:sp>
        </mc:Fallback>
      </mc:AlternateContent>
      <p:sp>
        <p:nvSpPr>
          <p:cNvPr id="3" name="Rectangle 2"/>
          <p:cNvSpPr/>
          <p:nvPr/>
        </p:nvSpPr>
        <p:spPr>
          <a:xfrm>
            <a:off x="1080173" y="-340534"/>
            <a:ext cx="1806905" cy="3770263"/>
          </a:xfrm>
          <a:prstGeom prst="rect">
            <a:avLst/>
          </a:prstGeom>
        </p:spPr>
        <p:txBody>
          <a:bodyPr wrap="none">
            <a:spAutoFit/>
          </a:bodyPr>
          <a:lstStyle/>
          <a:p>
            <a:r>
              <a:rPr lang="en-US" sz="23900" b="1" dirty="0">
                <a:ln w="10541" cmpd="sng">
                  <a:solidFill>
                    <a:srgbClr val="000000"/>
                  </a:solidFill>
                  <a:prstDash val="solid"/>
                </a:ln>
                <a:solidFill>
                  <a:srgbClr val="7030A0"/>
                </a:solidFill>
              </a:rPr>
              <a:t>C</a:t>
            </a:r>
            <a:endParaRPr lang="en-US" sz="3600" dirty="0">
              <a:ln w="10541" cmpd="sng">
                <a:solidFill>
                  <a:srgbClr val="000000"/>
                </a:solidFill>
                <a:prstDash val="solid"/>
              </a:ln>
              <a:solidFill>
                <a:srgbClr val="5C6670"/>
              </a:solidFill>
            </a:endParaRPr>
          </a:p>
        </p:txBody>
      </p:sp>
    </p:spTree>
    <p:extLst>
      <p:ext uri="{BB962C8B-B14F-4D97-AF65-F5344CB8AC3E}">
        <p14:creationId xmlns:p14="http://schemas.microsoft.com/office/powerpoint/2010/main" val="13274715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Condition statements</a:t>
            </a:r>
            <a:endParaRPr lang="en-US" sz="4400" dirty="0"/>
          </a:p>
        </p:txBody>
      </p:sp>
      <p:sp>
        <p:nvSpPr>
          <p:cNvPr id="3" name="Content Placeholder 2"/>
          <p:cNvSpPr>
            <a:spLocks noGrp="1"/>
          </p:cNvSpPr>
          <p:nvPr>
            <p:ph idx="1"/>
          </p:nvPr>
        </p:nvSpPr>
        <p:spPr>
          <a:xfrm>
            <a:off x="381000" y="1651000"/>
            <a:ext cx="8229600" cy="4525963"/>
          </a:xfrm>
        </p:spPr>
        <p:txBody>
          <a:bodyPr/>
          <a:lstStyle/>
          <a:p>
            <a:pPr marL="457200" indent="-457200">
              <a:buFont typeface="Arial" pitchFamily="34" charset="0"/>
              <a:buChar char="•"/>
            </a:pPr>
            <a:r>
              <a:rPr lang="en-US" sz="2800" dirty="0" smtClean="0"/>
              <a:t>Using an augmentative communication device during circle time with one verbal prompt,</a:t>
            </a:r>
          </a:p>
          <a:p>
            <a:pPr marL="457200" indent="-457200">
              <a:buFont typeface="Arial" pitchFamily="34" charset="0"/>
              <a:buChar char="•"/>
            </a:pPr>
            <a:r>
              <a:rPr lang="en-US" sz="2800" dirty="0" smtClean="0"/>
              <a:t>Given the manual sign for TOILET and a partial physical prompt,</a:t>
            </a:r>
          </a:p>
          <a:p>
            <a:pPr marL="457200" indent="-457200">
              <a:buFont typeface="Arial" pitchFamily="34" charset="0"/>
              <a:buChar char="•"/>
            </a:pPr>
            <a:r>
              <a:rPr lang="en-US" sz="2800" dirty="0" smtClean="0"/>
              <a:t>During a 15 minute recess on the playground, </a:t>
            </a:r>
          </a:p>
          <a:p>
            <a:pPr marL="457200" indent="-457200">
              <a:buFont typeface="Arial" pitchFamily="34" charset="0"/>
              <a:buChar char="•"/>
            </a:pPr>
            <a:r>
              <a:rPr lang="en-US" sz="2800" dirty="0" smtClean="0"/>
              <a:t>When provided a four-function calculator,</a:t>
            </a:r>
          </a:p>
          <a:p>
            <a:pPr marL="457200" indent="-457200">
              <a:buFont typeface="Arial" pitchFamily="34" charset="0"/>
              <a:buChar char="•"/>
            </a:pPr>
            <a:r>
              <a:rPr lang="en-US" sz="2800" dirty="0" smtClean="0"/>
              <a:t>During transition from one activity to another and with one gestural prompt toward the child’s posted schedule,</a:t>
            </a:r>
          </a:p>
          <a:p>
            <a:pPr marL="0" indent="0"/>
            <a:endParaRPr lang="en-US" sz="2800" dirty="0"/>
          </a:p>
        </p:txBody>
      </p:sp>
      <p:sp>
        <p:nvSpPr>
          <p:cNvPr id="5" name="TextBox 4"/>
          <p:cNvSpPr txBox="1"/>
          <p:nvPr/>
        </p:nvSpPr>
        <p:spPr>
          <a:xfrm>
            <a:off x="0" y="6478488"/>
            <a:ext cx="5059878" cy="307777"/>
          </a:xfrm>
          <a:prstGeom prst="rect">
            <a:avLst/>
          </a:prstGeom>
          <a:noFill/>
        </p:spPr>
        <p:txBody>
          <a:bodyPr wrap="square" rtlCol="0">
            <a:spAutoFit/>
          </a:bodyPr>
          <a:lstStyle/>
          <a:p>
            <a:pPr fontAlgn="base">
              <a:spcBef>
                <a:spcPct val="0"/>
              </a:spcBef>
              <a:spcAft>
                <a:spcPct val="0"/>
              </a:spcAft>
            </a:pPr>
            <a:r>
              <a:rPr lang="en-US" sz="1400" b="1" i="1" dirty="0">
                <a:solidFill>
                  <a:prstClr val="black"/>
                </a:solidFill>
                <a:latin typeface="Arial" charset="0"/>
              </a:rPr>
              <a:t>Data Without Tears </a:t>
            </a:r>
            <a:r>
              <a:rPr lang="en-US" sz="1400" dirty="0">
                <a:solidFill>
                  <a:prstClr val="black"/>
                </a:solidFill>
                <a:latin typeface="Arial" charset="0"/>
              </a:rPr>
              <a:t>by Terri Chiara Johnston</a:t>
            </a:r>
          </a:p>
        </p:txBody>
      </p:sp>
    </p:spTree>
    <p:extLst>
      <p:ext uri="{BB962C8B-B14F-4D97-AF65-F5344CB8AC3E}">
        <p14:creationId xmlns:p14="http://schemas.microsoft.com/office/powerpoint/2010/main" val="2309661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443439"/>
            <a:ext cx="5410200" cy="1143000"/>
          </a:xfrm>
        </p:spPr>
        <p:txBody>
          <a:bodyPr/>
          <a:lstStyle/>
          <a:p>
            <a:r>
              <a:rPr lang="en-US" sz="6000" dirty="0" smtClean="0"/>
              <a:t>Degree</a:t>
            </a:r>
            <a:endParaRPr lang="en-US" sz="6000" dirty="0"/>
          </a:p>
        </p:txBody>
      </p:sp>
      <p:sp>
        <p:nvSpPr>
          <p:cNvPr id="7" name="TextBox 6"/>
          <p:cNvSpPr txBox="1"/>
          <p:nvPr/>
        </p:nvSpPr>
        <p:spPr>
          <a:xfrm>
            <a:off x="91790" y="6358759"/>
            <a:ext cx="5059878" cy="338554"/>
          </a:xfrm>
          <a:prstGeom prst="rect">
            <a:avLst/>
          </a:prstGeom>
          <a:noFill/>
        </p:spPr>
        <p:txBody>
          <a:bodyPr wrap="square" rtlCol="0">
            <a:spAutoFit/>
          </a:bodyPr>
          <a:lstStyle/>
          <a:p>
            <a:pPr fontAlgn="base">
              <a:spcBef>
                <a:spcPct val="0"/>
              </a:spcBef>
              <a:spcAft>
                <a:spcPct val="0"/>
              </a:spcAft>
            </a:pPr>
            <a:r>
              <a:rPr lang="en-US" sz="1600" b="1" i="1" dirty="0">
                <a:solidFill>
                  <a:prstClr val="black"/>
                </a:solidFill>
                <a:latin typeface="Arial" charset="0"/>
              </a:rPr>
              <a:t>Data Without Tears </a:t>
            </a:r>
            <a:r>
              <a:rPr lang="en-US" sz="1600" dirty="0">
                <a:solidFill>
                  <a:prstClr val="black"/>
                </a:solidFill>
                <a:latin typeface="Arial" charset="0"/>
              </a:rPr>
              <a:t>by Terri Chiara Johnston</a:t>
            </a:r>
          </a:p>
        </p:txBody>
      </p:sp>
      <mc:AlternateContent xmlns:mc="http://schemas.openxmlformats.org/markup-compatibility/2006" xmlns:a14="http://schemas.microsoft.com/office/drawing/2010/main">
        <mc:Choice Requires="a14">
          <p:sp>
            <p:nvSpPr>
              <p:cNvPr id="9" name="TextBox 8"/>
              <p:cNvSpPr txBox="1"/>
              <p:nvPr/>
            </p:nvSpPr>
            <p:spPr>
              <a:xfrm>
                <a:off x="2948152" y="519073"/>
                <a:ext cx="1051890" cy="1107996"/>
              </a:xfrm>
              <a:prstGeom prst="rect">
                <a:avLst/>
              </a:prstGeom>
              <a:noFill/>
            </p:spPr>
            <p:txBody>
              <a:bodyPr wrap="none" rtlCol="0">
                <a:spAutoFit/>
              </a:bodyPr>
              <a:lstStyle/>
              <a:p>
                <a:pPr fontAlgn="base">
                  <a:spcBef>
                    <a:spcPct val="0"/>
                  </a:spcBef>
                  <a:spcAft>
                    <a:spcPct val="0"/>
                  </a:spcAft>
                </a:pPr>
                <a14:m>
                  <m:oMathPara xmlns:m="http://schemas.openxmlformats.org/officeDocument/2006/math" xmlns="">
                    <m:oMathParaPr>
                      <m:jc m:val="centerGroup"/>
                    </m:oMathParaPr>
                    <m:oMath xmlns:m="http://schemas.openxmlformats.org/officeDocument/2006/math">
                      <m:r>
                        <a:rPr lang="en-US" sz="6600" i="1">
                          <a:solidFill>
                            <a:prstClr val="black"/>
                          </a:solidFill>
                          <a:latin typeface="Cambria Math"/>
                          <a:ea typeface="Cambria Math"/>
                        </a:rPr>
                        <m:t>=</m:t>
                      </m:r>
                    </m:oMath>
                  </m:oMathPara>
                </a14:m>
                <a:endParaRPr lang="en-US" sz="6600" dirty="0">
                  <a:solidFill>
                    <a:prstClr val="black"/>
                  </a:solidFill>
                  <a:latin typeface="Arial"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948152" y="519073"/>
                <a:ext cx="1051890" cy="1107996"/>
              </a:xfrm>
              <a:prstGeom prst="rect">
                <a:avLst/>
              </a:prstGeom>
              <a:blipFill rotWithShape="1">
                <a:blip r:embed="rId3"/>
                <a:stretch>
                  <a:fillRect/>
                </a:stretch>
              </a:blipFill>
            </p:spPr>
            <p:txBody>
              <a:bodyPr/>
              <a:lstStyle/>
              <a:p>
                <a:r>
                  <a:rPr lang="en-US">
                    <a:noFill/>
                  </a:rPr>
                  <a:t> </a:t>
                </a:r>
              </a:p>
            </p:txBody>
          </p:sp>
        </mc:Fallback>
      </mc:AlternateContent>
      <p:sp>
        <p:nvSpPr>
          <p:cNvPr id="3" name="TextBox 2"/>
          <p:cNvSpPr txBox="1"/>
          <p:nvPr/>
        </p:nvSpPr>
        <p:spPr>
          <a:xfrm>
            <a:off x="1017479" y="1915772"/>
            <a:ext cx="8305800" cy="2123658"/>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rPr>
              <a:t>                                                  </a:t>
            </a:r>
            <a:r>
              <a:rPr lang="en-US" sz="2800" dirty="0">
                <a:solidFill>
                  <a:prstClr val="black"/>
                </a:solidFill>
                <a:latin typeface="Arial" charset="0"/>
              </a:rPr>
              <a:t> includes  </a:t>
            </a:r>
          </a:p>
          <a:p>
            <a:pPr fontAlgn="base">
              <a:spcBef>
                <a:spcPct val="0"/>
              </a:spcBef>
              <a:spcAft>
                <a:spcPct val="0"/>
              </a:spcAft>
            </a:pPr>
            <a:r>
              <a:rPr lang="en-US" sz="2800" b="1" dirty="0">
                <a:solidFill>
                  <a:prstClr val="black"/>
                </a:solidFill>
                <a:latin typeface="Arial" charset="0"/>
              </a:rPr>
              <a:t>             </a:t>
            </a:r>
            <a:r>
              <a:rPr lang="en-US" sz="3200" b="1" dirty="0">
                <a:solidFill>
                  <a:srgbClr val="FFC000"/>
                </a:solidFill>
                <a:effectLst>
                  <a:outerShdw blurRad="38100" dist="38100" dir="2700000" algn="tl">
                    <a:srgbClr val="000000">
                      <a:alpha val="43137"/>
                    </a:srgbClr>
                  </a:outerShdw>
                </a:effectLst>
                <a:latin typeface="Arial" charset="0"/>
              </a:rPr>
              <a:t>Criteria /Timeframe and Frequency</a:t>
            </a:r>
          </a:p>
          <a:p>
            <a:pPr fontAlgn="base">
              <a:spcBef>
                <a:spcPct val="0"/>
              </a:spcBef>
              <a:spcAft>
                <a:spcPct val="0"/>
              </a:spcAft>
            </a:pPr>
            <a:endParaRPr lang="en-US" dirty="0">
              <a:solidFill>
                <a:srgbClr val="FFC000"/>
              </a:solidFill>
              <a:effectLst>
                <a:outerShdw blurRad="38100" dist="38100" dir="2700000" algn="tl">
                  <a:srgbClr val="000000">
                    <a:alpha val="43137"/>
                  </a:srgbClr>
                </a:outerShdw>
              </a:effectLst>
              <a:latin typeface="Arial" charset="0"/>
            </a:endParaRPr>
          </a:p>
          <a:p>
            <a:pPr fontAlgn="base">
              <a:spcBef>
                <a:spcPct val="0"/>
              </a:spcBef>
              <a:spcAft>
                <a:spcPct val="0"/>
              </a:spcAft>
            </a:pPr>
            <a:endParaRPr lang="en-US" dirty="0">
              <a:solidFill>
                <a:prstClr val="black"/>
              </a:solidFill>
              <a:latin typeface="Arial" charset="0"/>
            </a:endParaRPr>
          </a:p>
          <a:p>
            <a:pPr fontAlgn="base">
              <a:spcBef>
                <a:spcPct val="0"/>
              </a:spcBef>
              <a:spcAft>
                <a:spcPct val="0"/>
              </a:spcAft>
            </a:pPr>
            <a:endParaRPr lang="en-US" dirty="0">
              <a:solidFill>
                <a:prstClr val="black"/>
              </a:solidFill>
              <a:latin typeface="Arial" charset="0"/>
            </a:endParaRPr>
          </a:p>
          <a:p>
            <a:pPr fontAlgn="base">
              <a:spcBef>
                <a:spcPct val="0"/>
              </a:spcBef>
              <a:spcAft>
                <a:spcPct val="0"/>
              </a:spcAft>
            </a:pPr>
            <a:endParaRPr lang="en-US" dirty="0">
              <a:solidFill>
                <a:prstClr val="black"/>
              </a:solidFill>
              <a:latin typeface="Arial" charset="0"/>
            </a:endParaRPr>
          </a:p>
        </p:txBody>
      </p:sp>
      <p:sp>
        <p:nvSpPr>
          <p:cNvPr id="11" name="TextBox 10"/>
          <p:cNvSpPr txBox="1"/>
          <p:nvPr/>
        </p:nvSpPr>
        <p:spPr>
          <a:xfrm>
            <a:off x="533400" y="3081544"/>
            <a:ext cx="8225980" cy="2800767"/>
          </a:xfrm>
          <a:prstGeom prst="rect">
            <a:avLst/>
          </a:prstGeom>
          <a:noFill/>
        </p:spPr>
        <p:txBody>
          <a:bodyPr wrap="square" rtlCol="0">
            <a:spAutoFit/>
          </a:bodyPr>
          <a:lstStyle/>
          <a:p>
            <a:pPr marL="457200" indent="-457200" fontAlgn="base">
              <a:spcBef>
                <a:spcPct val="0"/>
              </a:spcBef>
              <a:spcAft>
                <a:spcPct val="0"/>
              </a:spcAft>
              <a:buFont typeface="Arial" panose="020B0604020202020204" pitchFamily="34" charset="0"/>
              <a:buChar char="•"/>
            </a:pPr>
            <a:r>
              <a:rPr lang="en-US" sz="2400" dirty="0">
                <a:solidFill>
                  <a:srgbClr val="FF0066"/>
                </a:solidFill>
                <a:latin typeface="Arial Rounded MT Bold" pitchFamily="34" charset="0"/>
              </a:rPr>
              <a:t>States clearly what is considered to be acceptable </a:t>
            </a:r>
            <a:r>
              <a:rPr lang="en-US" sz="2400" dirty="0" smtClean="0">
                <a:solidFill>
                  <a:srgbClr val="FF0066"/>
                </a:solidFill>
                <a:latin typeface="Arial Rounded MT Bold" pitchFamily="34" charset="0"/>
              </a:rPr>
              <a:t>performance </a:t>
            </a:r>
          </a:p>
          <a:p>
            <a:pPr marL="457200" indent="-457200" fontAlgn="base">
              <a:spcBef>
                <a:spcPct val="0"/>
              </a:spcBef>
              <a:spcAft>
                <a:spcPct val="0"/>
              </a:spcAft>
              <a:buFont typeface="Arial" panose="020B0604020202020204" pitchFamily="34" charset="0"/>
              <a:buChar char="•"/>
            </a:pPr>
            <a:r>
              <a:rPr lang="en-US" sz="2400" dirty="0" smtClean="0">
                <a:solidFill>
                  <a:srgbClr val="FF0066"/>
                </a:solidFill>
                <a:latin typeface="Arial Rounded MT Bold" pitchFamily="34" charset="0"/>
              </a:rPr>
              <a:t>Includes the measure and the metric</a:t>
            </a:r>
          </a:p>
          <a:p>
            <a:pPr marL="457200" indent="-457200" fontAlgn="base">
              <a:spcBef>
                <a:spcPct val="0"/>
              </a:spcBef>
              <a:spcAft>
                <a:spcPct val="0"/>
              </a:spcAft>
              <a:buFont typeface="Arial" panose="020B0604020202020204" pitchFamily="34" charset="0"/>
              <a:buChar char="•"/>
            </a:pPr>
            <a:endParaRPr lang="en-US" sz="3200" dirty="0">
              <a:solidFill>
                <a:srgbClr val="FF0066"/>
              </a:solidFill>
              <a:latin typeface="Arial Rounded MT Bold" pitchFamily="34" charset="0"/>
            </a:endParaRPr>
          </a:p>
          <a:p>
            <a:pPr fontAlgn="base">
              <a:spcBef>
                <a:spcPct val="0"/>
              </a:spcBef>
              <a:spcAft>
                <a:spcPct val="0"/>
              </a:spcAft>
            </a:pPr>
            <a:r>
              <a:rPr lang="en-US" sz="2400" dirty="0" smtClean="0">
                <a:solidFill>
                  <a:srgbClr val="FF0066"/>
                </a:solidFill>
                <a:latin typeface="Arial Rounded MT Bold" pitchFamily="34" charset="0"/>
              </a:rPr>
              <a:t>Melita’s Degree: </a:t>
            </a:r>
            <a:r>
              <a:rPr lang="en-US" sz="2400" b="1" dirty="0">
                <a:solidFill>
                  <a:srgbClr val="FF0066"/>
                </a:solidFill>
              </a:rPr>
              <a:t>with 80% accuracy for use of the steps and 80% accuracy for comprehension of text through the maintenance phase</a:t>
            </a:r>
            <a:endParaRPr lang="en-US" sz="2400" dirty="0" smtClean="0">
              <a:solidFill>
                <a:srgbClr val="FF0066"/>
              </a:solidFill>
              <a:latin typeface="Arial Rounded MT Bold" pitchFamily="34" charset="0"/>
            </a:endParaRPr>
          </a:p>
        </p:txBody>
      </p:sp>
      <p:sp>
        <p:nvSpPr>
          <p:cNvPr id="4" name="Rectangle 3"/>
          <p:cNvSpPr/>
          <p:nvPr/>
        </p:nvSpPr>
        <p:spPr>
          <a:xfrm>
            <a:off x="939254" y="-526373"/>
            <a:ext cx="2116285" cy="3770263"/>
          </a:xfrm>
          <a:prstGeom prst="rect">
            <a:avLst/>
          </a:prstGeom>
        </p:spPr>
        <p:txBody>
          <a:bodyPr wrap="none">
            <a:spAutoFit/>
          </a:bodyPr>
          <a:lstStyle/>
          <a:p>
            <a:r>
              <a:rPr lang="en-US" sz="23900" b="1" dirty="0">
                <a:ln w="10541" cmpd="sng">
                  <a:solidFill>
                    <a:srgbClr val="000000"/>
                  </a:solidFill>
                  <a:prstDash val="solid"/>
                </a:ln>
                <a:solidFill>
                  <a:srgbClr val="FF0066"/>
                </a:solidFill>
              </a:rPr>
              <a:t>D</a:t>
            </a:r>
            <a:endParaRPr lang="en-US" sz="23900" dirty="0">
              <a:ln w="10541" cmpd="sng">
                <a:solidFill>
                  <a:srgbClr val="000000"/>
                </a:solidFill>
                <a:prstDash val="solid"/>
              </a:ln>
              <a:solidFill>
                <a:srgbClr val="5C6670"/>
              </a:solidFill>
            </a:endParaRPr>
          </a:p>
        </p:txBody>
      </p:sp>
    </p:spTree>
    <p:extLst>
      <p:ext uri="{BB962C8B-B14F-4D97-AF65-F5344CB8AC3E}">
        <p14:creationId xmlns:p14="http://schemas.microsoft.com/office/powerpoint/2010/main" val="404782444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5853"/>
            <a:ext cx="8381260" cy="1054394"/>
          </a:xfrm>
        </p:spPr>
        <p:txBody>
          <a:bodyPr/>
          <a:lstStyle/>
          <a:p>
            <a:r>
              <a:rPr lang="en-US" sz="4400" dirty="0" smtClean="0"/>
              <a:t>Degree/Criteria Statements</a:t>
            </a:r>
            <a:endParaRPr lang="en-US" sz="4400" dirty="0"/>
          </a:p>
        </p:txBody>
      </p:sp>
      <p:sp>
        <p:nvSpPr>
          <p:cNvPr id="5" name="TextBox 4"/>
          <p:cNvSpPr txBox="1"/>
          <p:nvPr/>
        </p:nvSpPr>
        <p:spPr>
          <a:xfrm>
            <a:off x="91790" y="6478488"/>
            <a:ext cx="5059878" cy="307777"/>
          </a:xfrm>
          <a:prstGeom prst="rect">
            <a:avLst/>
          </a:prstGeom>
          <a:noFill/>
        </p:spPr>
        <p:txBody>
          <a:bodyPr wrap="square" rtlCol="0">
            <a:spAutoFit/>
          </a:bodyPr>
          <a:lstStyle/>
          <a:p>
            <a:pPr fontAlgn="base">
              <a:spcBef>
                <a:spcPct val="0"/>
              </a:spcBef>
              <a:spcAft>
                <a:spcPct val="0"/>
              </a:spcAft>
            </a:pPr>
            <a:r>
              <a:rPr lang="en-US" sz="1400" b="1" i="1" dirty="0">
                <a:solidFill>
                  <a:prstClr val="black"/>
                </a:solidFill>
                <a:latin typeface="Arial" charset="0"/>
              </a:rPr>
              <a:t>Data Without Tears </a:t>
            </a:r>
            <a:r>
              <a:rPr lang="en-US" sz="1400" dirty="0">
                <a:solidFill>
                  <a:prstClr val="black"/>
                </a:solidFill>
                <a:latin typeface="Arial" charset="0"/>
              </a:rPr>
              <a:t>by Terri Chiara Johnston</a:t>
            </a:r>
          </a:p>
        </p:txBody>
      </p:sp>
      <p:sp>
        <p:nvSpPr>
          <p:cNvPr id="3" name="Content Placeholder 2"/>
          <p:cNvSpPr>
            <a:spLocks noGrp="1"/>
          </p:cNvSpPr>
          <p:nvPr>
            <p:ph idx="1"/>
          </p:nvPr>
        </p:nvSpPr>
        <p:spPr>
          <a:xfrm>
            <a:off x="457200" y="1632466"/>
            <a:ext cx="8229600" cy="4876800"/>
          </a:xfrm>
        </p:spPr>
        <p:txBody>
          <a:bodyPr/>
          <a:lstStyle/>
          <a:p>
            <a:pPr>
              <a:buFont typeface="Wingdings" pitchFamily="2" charset="2"/>
              <a:buChar char="§"/>
            </a:pPr>
            <a:r>
              <a:rPr lang="en-US" b="1" dirty="0"/>
              <a:t>Four out of five opportunities over a two-week period</a:t>
            </a:r>
          </a:p>
          <a:p>
            <a:pPr>
              <a:buFont typeface="Wingdings" pitchFamily="2" charset="2"/>
              <a:buChar char="§"/>
            </a:pPr>
            <a:r>
              <a:rPr lang="en-US" b="1" dirty="0"/>
              <a:t>Number correct</a:t>
            </a:r>
          </a:p>
          <a:p>
            <a:pPr>
              <a:buFont typeface="Wingdings" pitchFamily="2" charset="2"/>
              <a:buChar char="§"/>
            </a:pPr>
            <a:r>
              <a:rPr lang="en-US" b="1" dirty="0"/>
              <a:t>Fifteen out of 20 correct responses</a:t>
            </a:r>
          </a:p>
          <a:p>
            <a:pPr>
              <a:buFont typeface="Wingdings" pitchFamily="2" charset="2"/>
              <a:buChar char="§"/>
            </a:pPr>
            <a:r>
              <a:rPr lang="en-US" b="1" dirty="0"/>
              <a:t>Within a five-minute time period</a:t>
            </a:r>
          </a:p>
          <a:p>
            <a:pPr>
              <a:buFont typeface="Wingdings" pitchFamily="2" charset="2"/>
              <a:buChar char="§"/>
            </a:pPr>
            <a:r>
              <a:rPr lang="en-US" b="1" dirty="0"/>
              <a:t>Label all 10 items correctly</a:t>
            </a:r>
          </a:p>
          <a:p>
            <a:pPr>
              <a:buFont typeface="Wingdings" pitchFamily="2" charset="2"/>
              <a:buChar char="§"/>
            </a:pPr>
            <a:r>
              <a:rPr lang="en-US" b="1" dirty="0"/>
              <a:t>With 85% accuracy across all observation periods</a:t>
            </a:r>
            <a:endParaRPr lang="en-US" sz="1800" b="1" dirty="0"/>
          </a:p>
          <a:p>
            <a:pPr>
              <a:buFont typeface="Wingdings" pitchFamily="2" charset="2"/>
              <a:buChar char="§"/>
            </a:pPr>
            <a:r>
              <a:rPr lang="en-US" b="1" dirty="0" smtClean="0"/>
              <a:t>On </a:t>
            </a:r>
            <a:r>
              <a:rPr lang="en-US" b="1" dirty="0"/>
              <a:t>five consecutive trials</a:t>
            </a:r>
          </a:p>
          <a:p>
            <a:pPr>
              <a:buFont typeface="Wingdings" pitchFamily="2" charset="2"/>
              <a:buChar char="§"/>
            </a:pPr>
            <a:r>
              <a:rPr lang="en-US" b="1" dirty="0"/>
              <a:t>Completes all steps</a:t>
            </a:r>
          </a:p>
          <a:p>
            <a:pPr>
              <a:buFont typeface="Wingdings" pitchFamily="2" charset="2"/>
              <a:buChar char="§"/>
            </a:pPr>
            <a:r>
              <a:rPr lang="en-US" b="1" dirty="0"/>
              <a:t>Over two consecutive weeks</a:t>
            </a:r>
          </a:p>
          <a:p>
            <a:pPr>
              <a:buFont typeface="Wingdings" pitchFamily="2" charset="2"/>
              <a:buChar char="§"/>
            </a:pPr>
            <a:r>
              <a:rPr lang="en-US" b="1" dirty="0"/>
              <a:t>By the end of the first grading period</a:t>
            </a:r>
            <a:endParaRPr lang="en-US" sz="2000" b="1" dirty="0"/>
          </a:p>
          <a:p>
            <a:pPr marL="285750" indent="-285750">
              <a:buFont typeface="Wingdings" pitchFamily="2" charset="2"/>
              <a:buChar char="§"/>
            </a:pPr>
            <a:r>
              <a:rPr lang="en-US" b="1" dirty="0" smtClean="0"/>
              <a:t> By  a certain date</a:t>
            </a:r>
          </a:p>
          <a:p>
            <a:pPr marL="0" indent="0">
              <a:buNone/>
            </a:pPr>
            <a:endParaRPr lang="en-US" sz="2000" b="1" dirty="0"/>
          </a:p>
          <a:p>
            <a:pPr marL="285750" indent="-285750">
              <a:buFont typeface="Wingdings" pitchFamily="2" charset="2"/>
              <a:buChar char="§"/>
            </a:pPr>
            <a:endParaRPr lang="en-US" sz="1800" b="1" dirty="0"/>
          </a:p>
          <a:p>
            <a:endParaRPr lang="en-US" sz="2000" b="1" dirty="0"/>
          </a:p>
        </p:txBody>
      </p:sp>
    </p:spTree>
    <p:extLst>
      <p:ext uri="{BB962C8B-B14F-4D97-AF65-F5344CB8AC3E}">
        <p14:creationId xmlns:p14="http://schemas.microsoft.com/office/powerpoint/2010/main" val="13182116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443439"/>
            <a:ext cx="5410200" cy="1143000"/>
          </a:xfrm>
        </p:spPr>
        <p:txBody>
          <a:bodyPr/>
          <a:lstStyle/>
          <a:p>
            <a:r>
              <a:rPr lang="en-US" sz="6000" dirty="0" smtClean="0"/>
              <a:t>Evaluate</a:t>
            </a:r>
            <a:endParaRPr lang="en-US" sz="6000" dirty="0"/>
          </a:p>
        </p:txBody>
      </p:sp>
      <p:sp>
        <p:nvSpPr>
          <p:cNvPr id="7" name="TextBox 6"/>
          <p:cNvSpPr txBox="1"/>
          <p:nvPr/>
        </p:nvSpPr>
        <p:spPr>
          <a:xfrm>
            <a:off x="233680" y="6503384"/>
            <a:ext cx="5059878" cy="307777"/>
          </a:xfrm>
          <a:prstGeom prst="rect">
            <a:avLst/>
          </a:prstGeom>
          <a:noFill/>
        </p:spPr>
        <p:txBody>
          <a:bodyPr wrap="square" rtlCol="0">
            <a:spAutoFit/>
          </a:bodyPr>
          <a:lstStyle/>
          <a:p>
            <a:pPr fontAlgn="base">
              <a:spcBef>
                <a:spcPct val="0"/>
              </a:spcBef>
              <a:spcAft>
                <a:spcPct val="0"/>
              </a:spcAft>
            </a:pPr>
            <a:r>
              <a:rPr lang="en-US" sz="1400" b="1" i="1" dirty="0" smtClean="0">
                <a:solidFill>
                  <a:prstClr val="black"/>
                </a:solidFill>
                <a:latin typeface="Arial" charset="0"/>
              </a:rPr>
              <a:t>M. Schillinger / B. Wetzel Sept. 25</a:t>
            </a:r>
            <a:r>
              <a:rPr lang="en-US" sz="1400" b="1" i="1" baseline="30000" dirty="0" smtClean="0">
                <a:solidFill>
                  <a:prstClr val="black"/>
                </a:solidFill>
                <a:latin typeface="Arial" charset="0"/>
              </a:rPr>
              <a:t>th</a:t>
            </a:r>
            <a:r>
              <a:rPr lang="en-US" sz="1400" b="1" i="1" dirty="0" smtClean="0">
                <a:solidFill>
                  <a:prstClr val="black"/>
                </a:solidFill>
                <a:latin typeface="Arial" charset="0"/>
              </a:rPr>
              <a:t> Presentation-Denver</a:t>
            </a:r>
            <a:endParaRPr lang="en-US" sz="1400" dirty="0">
              <a:solidFill>
                <a:prstClr val="black"/>
              </a:solidFill>
              <a:latin typeface="Arial" charset="0"/>
            </a:endParaRPr>
          </a:p>
        </p:txBody>
      </p:sp>
      <mc:AlternateContent xmlns:mc="http://schemas.openxmlformats.org/markup-compatibility/2006" xmlns:a14="http://schemas.microsoft.com/office/drawing/2010/main">
        <mc:Choice Requires="a14">
          <p:sp>
            <p:nvSpPr>
              <p:cNvPr id="9" name="TextBox 8"/>
              <p:cNvSpPr txBox="1"/>
              <p:nvPr/>
            </p:nvSpPr>
            <p:spPr>
              <a:xfrm>
                <a:off x="2971800" y="519073"/>
                <a:ext cx="1051890" cy="1107996"/>
              </a:xfrm>
              <a:prstGeom prst="rect">
                <a:avLst/>
              </a:prstGeom>
              <a:noFill/>
            </p:spPr>
            <p:txBody>
              <a:bodyPr wrap="none" rtlCol="0">
                <a:spAutoFit/>
              </a:bodyPr>
              <a:lstStyle/>
              <a:p>
                <a:pPr fontAlgn="base">
                  <a:spcBef>
                    <a:spcPct val="0"/>
                  </a:spcBef>
                  <a:spcAft>
                    <a:spcPct val="0"/>
                  </a:spcAft>
                </a:pPr>
                <a14:m>
                  <m:oMathPara xmlns:m="http://schemas.openxmlformats.org/officeDocument/2006/math" xmlns="">
                    <m:oMathParaPr>
                      <m:jc m:val="centerGroup"/>
                    </m:oMathParaPr>
                    <m:oMath xmlns:m="http://schemas.openxmlformats.org/officeDocument/2006/math">
                      <m:r>
                        <a:rPr lang="en-US" sz="6600" i="1">
                          <a:solidFill>
                            <a:prstClr val="black"/>
                          </a:solidFill>
                          <a:latin typeface="Cambria Math"/>
                          <a:ea typeface="Cambria Math"/>
                        </a:rPr>
                        <m:t>=</m:t>
                      </m:r>
                    </m:oMath>
                  </m:oMathPara>
                </a14:m>
                <a:endParaRPr lang="en-US" sz="6600" dirty="0">
                  <a:solidFill>
                    <a:prstClr val="black"/>
                  </a:solidFill>
                  <a:latin typeface="Arial"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2971800" y="519073"/>
                <a:ext cx="1051890" cy="1107996"/>
              </a:xfrm>
              <a:prstGeom prst="rect">
                <a:avLst/>
              </a:prstGeom>
              <a:blipFill rotWithShape="1">
                <a:blip r:embed="rId3"/>
                <a:stretch>
                  <a:fillRect/>
                </a:stretch>
              </a:blipFill>
            </p:spPr>
            <p:txBody>
              <a:bodyPr/>
              <a:lstStyle/>
              <a:p>
                <a:r>
                  <a:rPr lang="en-US">
                    <a:noFill/>
                  </a:rPr>
                  <a:t> </a:t>
                </a:r>
              </a:p>
            </p:txBody>
          </p:sp>
        </mc:Fallback>
      </mc:AlternateContent>
      <p:sp>
        <p:nvSpPr>
          <p:cNvPr id="11" name="TextBox 10"/>
          <p:cNvSpPr txBox="1"/>
          <p:nvPr/>
        </p:nvSpPr>
        <p:spPr>
          <a:xfrm>
            <a:off x="567948" y="3142609"/>
            <a:ext cx="8225980" cy="2739211"/>
          </a:xfrm>
          <a:prstGeom prst="rect">
            <a:avLst/>
          </a:prstGeom>
          <a:noFill/>
        </p:spPr>
        <p:txBody>
          <a:bodyPr wrap="square" rtlCol="0">
            <a:spAutoFit/>
          </a:bodyPr>
          <a:lstStyle/>
          <a:p>
            <a:pPr fontAlgn="base">
              <a:spcBef>
                <a:spcPct val="0"/>
              </a:spcBef>
              <a:spcAft>
                <a:spcPct val="0"/>
              </a:spcAft>
            </a:pPr>
            <a:r>
              <a:rPr lang="en-US" sz="2000" dirty="0" smtClean="0">
                <a:solidFill>
                  <a:srgbClr val="46797A">
                    <a:lumMod val="50000"/>
                  </a:srgbClr>
                </a:solidFill>
                <a:latin typeface="Arial Rounded MT Bold" pitchFamily="34" charset="0"/>
              </a:rPr>
              <a:t>as measured by…….</a:t>
            </a:r>
          </a:p>
          <a:p>
            <a:pPr fontAlgn="base">
              <a:spcBef>
                <a:spcPct val="0"/>
              </a:spcBef>
              <a:spcAft>
                <a:spcPct val="0"/>
              </a:spcAft>
            </a:pPr>
            <a:r>
              <a:rPr lang="en-US" sz="2000" dirty="0">
                <a:solidFill>
                  <a:srgbClr val="46797A">
                    <a:lumMod val="50000"/>
                  </a:srgbClr>
                </a:solidFill>
                <a:latin typeface="Arial Rounded MT Bold" pitchFamily="34" charset="0"/>
              </a:rPr>
              <a:t>a</a:t>
            </a:r>
            <a:r>
              <a:rPr lang="en-US" sz="2000" dirty="0" smtClean="0">
                <a:solidFill>
                  <a:srgbClr val="46797A">
                    <a:lumMod val="50000"/>
                  </a:srgbClr>
                </a:solidFill>
                <a:latin typeface="Arial Rounded MT Bold" pitchFamily="34" charset="0"/>
              </a:rPr>
              <a:t> district writing rubric</a:t>
            </a:r>
          </a:p>
          <a:p>
            <a:pPr fontAlgn="base">
              <a:spcBef>
                <a:spcPct val="0"/>
              </a:spcBef>
              <a:spcAft>
                <a:spcPct val="0"/>
              </a:spcAft>
            </a:pPr>
            <a:r>
              <a:rPr lang="en-US" sz="2000" dirty="0" smtClean="0">
                <a:solidFill>
                  <a:srgbClr val="46797A">
                    <a:lumMod val="50000"/>
                  </a:srgbClr>
                </a:solidFill>
                <a:latin typeface="Arial Rounded MT Bold" pitchFamily="34" charset="0"/>
              </a:rPr>
              <a:t>a  (generic reference—not specific vendor product name)</a:t>
            </a:r>
          </a:p>
          <a:p>
            <a:pPr fontAlgn="base">
              <a:spcBef>
                <a:spcPct val="0"/>
              </a:spcBef>
              <a:spcAft>
                <a:spcPct val="0"/>
              </a:spcAft>
            </a:pPr>
            <a:endParaRPr lang="en-US" sz="2800" dirty="0">
              <a:solidFill>
                <a:srgbClr val="46797A">
                  <a:lumMod val="50000"/>
                </a:srgbClr>
              </a:solidFill>
              <a:latin typeface="Arial Rounded MT Bold" pitchFamily="34" charset="0"/>
            </a:endParaRPr>
          </a:p>
          <a:p>
            <a:pPr fontAlgn="base">
              <a:spcBef>
                <a:spcPct val="0"/>
              </a:spcBef>
              <a:spcAft>
                <a:spcPct val="0"/>
              </a:spcAft>
            </a:pPr>
            <a:r>
              <a:rPr lang="en-US" sz="2800" dirty="0" smtClean="0">
                <a:solidFill>
                  <a:schemeClr val="accent5"/>
                </a:solidFill>
                <a:latin typeface="Arial Rounded MT Bold" pitchFamily="34" charset="0"/>
              </a:rPr>
              <a:t>Melita’s Evaluation: </a:t>
            </a:r>
            <a:r>
              <a:rPr lang="en-US" sz="2800" b="1" dirty="0">
                <a:solidFill>
                  <a:schemeClr val="accent5"/>
                </a:solidFill>
              </a:rPr>
              <a:t>as evaluated by a</a:t>
            </a:r>
            <a:r>
              <a:rPr lang="en-US" sz="2800" b="1" dirty="0" smtClean="0">
                <a:solidFill>
                  <a:schemeClr val="accent5"/>
                </a:solidFill>
              </a:rPr>
              <a:t> teacher-created checklist </a:t>
            </a:r>
            <a:r>
              <a:rPr lang="en-US" sz="2800" b="1" dirty="0">
                <a:solidFill>
                  <a:schemeClr val="accent5"/>
                </a:solidFill>
              </a:rPr>
              <a:t>and a set of 5 comprehension questions</a:t>
            </a:r>
            <a:endParaRPr lang="en-US" sz="2800" dirty="0">
              <a:solidFill>
                <a:schemeClr val="accent5"/>
              </a:solidFill>
              <a:latin typeface="Arial Rounded MT Bold" pitchFamily="34" charset="0"/>
            </a:endParaRPr>
          </a:p>
        </p:txBody>
      </p:sp>
      <p:sp>
        <p:nvSpPr>
          <p:cNvPr id="5" name="Rectangle 4"/>
          <p:cNvSpPr/>
          <p:nvPr/>
        </p:nvSpPr>
        <p:spPr>
          <a:xfrm>
            <a:off x="941461" y="-131032"/>
            <a:ext cx="1680267" cy="3770263"/>
          </a:xfrm>
          <a:prstGeom prst="rect">
            <a:avLst/>
          </a:prstGeom>
          <a:ln>
            <a:noFill/>
          </a:ln>
        </p:spPr>
        <p:txBody>
          <a:bodyPr wrap="none">
            <a:spAutoFit/>
          </a:bodyPr>
          <a:lstStyle/>
          <a:p>
            <a:pPr algn="ctr"/>
            <a:r>
              <a:rPr lang="en-US" sz="23900" b="1" dirty="0">
                <a:ln w="10541" cmpd="sng">
                  <a:solidFill>
                    <a:srgbClr val="000000"/>
                  </a:solidFill>
                  <a:prstDash val="solid"/>
                </a:ln>
                <a:solidFill>
                  <a:srgbClr val="46797A"/>
                </a:solidFill>
                <a:effectLst>
                  <a:outerShdw blurRad="38100" dist="38100" dir="2700000" algn="tl">
                    <a:srgbClr val="000000">
                      <a:alpha val="43137"/>
                    </a:srgbClr>
                  </a:outerShdw>
                </a:effectLst>
              </a:rPr>
              <a:t>E</a:t>
            </a:r>
          </a:p>
        </p:txBody>
      </p:sp>
      <p:sp>
        <p:nvSpPr>
          <p:cNvPr id="3" name="TextBox 2"/>
          <p:cNvSpPr txBox="1"/>
          <p:nvPr/>
        </p:nvSpPr>
        <p:spPr>
          <a:xfrm>
            <a:off x="4048958" y="2057400"/>
            <a:ext cx="2489200" cy="646331"/>
          </a:xfrm>
          <a:prstGeom prst="rect">
            <a:avLst/>
          </a:prstGeom>
          <a:noFill/>
        </p:spPr>
        <p:txBody>
          <a:bodyPr wrap="square" rtlCol="0">
            <a:spAutoFit/>
          </a:bodyPr>
          <a:lstStyle/>
          <a:p>
            <a:r>
              <a:rPr lang="en-US" dirty="0">
                <a:solidFill>
                  <a:srgbClr val="FF0066"/>
                </a:solidFill>
                <a:latin typeface="Arial Rounded MT Bold" pitchFamily="34" charset="0"/>
              </a:rPr>
              <a:t>(acceptable performance) </a:t>
            </a:r>
            <a:endParaRPr lang="en-US" dirty="0">
              <a:solidFill>
                <a:srgbClr val="5C6670"/>
              </a:solidFill>
            </a:endParaRPr>
          </a:p>
        </p:txBody>
      </p:sp>
    </p:spTree>
    <p:extLst>
      <p:ext uri="{BB962C8B-B14F-4D97-AF65-F5344CB8AC3E}">
        <p14:creationId xmlns:p14="http://schemas.microsoft.com/office/powerpoint/2010/main" val="43996737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Melita’s Goal</a:t>
            </a:r>
            <a:endParaRPr lang="en-US" dirty="0"/>
          </a:p>
        </p:txBody>
      </p:sp>
      <p:sp>
        <p:nvSpPr>
          <p:cNvPr id="2" name="TextBox 1"/>
          <p:cNvSpPr txBox="1"/>
          <p:nvPr/>
        </p:nvSpPr>
        <p:spPr>
          <a:xfrm>
            <a:off x="495299" y="1150620"/>
            <a:ext cx="8039099" cy="5509200"/>
          </a:xfrm>
          <a:prstGeom prst="rect">
            <a:avLst/>
          </a:prstGeom>
          <a:noFill/>
        </p:spPr>
        <p:txBody>
          <a:bodyPr wrap="square" rtlCol="0">
            <a:spAutoFit/>
          </a:bodyPr>
          <a:lstStyle/>
          <a:p>
            <a:r>
              <a:rPr lang="en-US" sz="3200" b="1" dirty="0" smtClean="0">
                <a:solidFill>
                  <a:schemeClr val="accent3"/>
                </a:solidFill>
              </a:rPr>
              <a:t>In order to comprehend text for a culinary arts degree</a:t>
            </a:r>
            <a:r>
              <a:rPr lang="en-US" sz="3200" dirty="0" smtClean="0">
                <a:solidFill>
                  <a:srgbClr val="5C6670"/>
                </a:solidFill>
              </a:rPr>
              <a:t>, </a:t>
            </a:r>
            <a:r>
              <a:rPr lang="en-US" sz="3200" b="1" dirty="0" smtClean="0">
                <a:solidFill>
                  <a:srgbClr val="7030A0"/>
                </a:solidFill>
              </a:rPr>
              <a:t>when given  printed/audio text</a:t>
            </a:r>
            <a:r>
              <a:rPr lang="en-US" sz="3200" dirty="0" smtClean="0">
                <a:solidFill>
                  <a:srgbClr val="5C6670"/>
                </a:solidFill>
              </a:rPr>
              <a:t>,  </a:t>
            </a:r>
            <a:r>
              <a:rPr lang="en-US" sz="3200" b="1" dirty="0" smtClean="0">
                <a:solidFill>
                  <a:srgbClr val="FF0000"/>
                </a:solidFill>
              </a:rPr>
              <a:t>Melita</a:t>
            </a:r>
            <a:r>
              <a:rPr lang="en-US" sz="3200" dirty="0" smtClean="0">
                <a:solidFill>
                  <a:srgbClr val="5C6670"/>
                </a:solidFill>
              </a:rPr>
              <a:t> will </a:t>
            </a:r>
            <a:r>
              <a:rPr lang="en-US" sz="3200" b="1" dirty="0" smtClean="0">
                <a:solidFill>
                  <a:srgbClr val="488BC9">
                    <a:lumMod val="75000"/>
                  </a:srgbClr>
                </a:solidFill>
              </a:rPr>
              <a:t>use the steps of a  visual imagery strategy (searching for picture words, creating or changing a scene, entering details, naming parts, and evaluating the visual picture)  </a:t>
            </a:r>
            <a:r>
              <a:rPr lang="en-US" sz="3200" b="1" dirty="0" smtClean="0">
                <a:solidFill>
                  <a:srgbClr val="FF0066"/>
                </a:solidFill>
              </a:rPr>
              <a:t>with 80% accuracy for use of the steps and 80% accuracy for comprehension of text through the maintenance phase </a:t>
            </a:r>
            <a:r>
              <a:rPr lang="en-US" sz="3200" b="1" dirty="0" smtClean="0">
                <a:solidFill>
                  <a:schemeClr val="accent5"/>
                </a:solidFill>
              </a:rPr>
              <a:t>as evaluated by a teacher-created checklist and a set of 5 comprehension questions.</a:t>
            </a:r>
          </a:p>
        </p:txBody>
      </p:sp>
    </p:spTree>
    <p:extLst>
      <p:ext uri="{BB962C8B-B14F-4D97-AF65-F5344CB8AC3E}">
        <p14:creationId xmlns:p14="http://schemas.microsoft.com/office/powerpoint/2010/main" val="32638312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chemeClr val="accent6"/>
                </a:solidFill>
              </a:rPr>
              <a:t>There are five questions posted around the room.  Please do a gallery walk and stop at the question you would like most to discuss.  Jot down some bullet points to summarize the group’s discussion. </a:t>
            </a:r>
          </a:p>
          <a:p>
            <a:pPr marL="514350" indent="-514350">
              <a:buAutoNum type="arabicPeriod"/>
            </a:pPr>
            <a:r>
              <a:rPr lang="en-US" dirty="0" smtClean="0"/>
              <a:t>How can aligning IEPs to standards support access to the general education curriculum?</a:t>
            </a:r>
          </a:p>
          <a:p>
            <a:pPr marL="514350" indent="-514350">
              <a:buAutoNum type="arabicPeriod"/>
            </a:pPr>
            <a:r>
              <a:rPr lang="en-US" dirty="0" smtClean="0"/>
              <a:t>How can aligning IEPs to standards focus instruction on more challenging content and skills?</a:t>
            </a:r>
          </a:p>
          <a:p>
            <a:pPr marL="514350" indent="-514350">
              <a:buAutoNum type="arabicPeriod"/>
            </a:pPr>
            <a:r>
              <a:rPr lang="en-US" dirty="0" smtClean="0"/>
              <a:t>How can aligning IEPs to standards promote a unified system of education for all students?</a:t>
            </a:r>
          </a:p>
          <a:p>
            <a:pPr marL="514350" indent="-514350">
              <a:buAutoNum type="arabicPeriod"/>
            </a:pPr>
            <a:r>
              <a:rPr lang="en-US" dirty="0" smtClean="0"/>
              <a:t>How can aligning IEPs to standards promote collaboration between general and special educators?</a:t>
            </a:r>
          </a:p>
          <a:p>
            <a:pPr marL="514350" indent="-514350">
              <a:buAutoNum type="arabicPeriod"/>
            </a:pPr>
            <a:r>
              <a:rPr lang="en-US" dirty="0" smtClean="0"/>
              <a:t>How can aligning IEPs to standards promote making “least dangerous assumptions”?</a:t>
            </a:r>
            <a:endParaRPr lang="en-US" dirty="0"/>
          </a:p>
        </p:txBody>
      </p:sp>
      <p:sp>
        <p:nvSpPr>
          <p:cNvPr id="4" name="TextBox 3"/>
          <p:cNvSpPr txBox="1"/>
          <p:nvPr/>
        </p:nvSpPr>
        <p:spPr>
          <a:xfrm>
            <a:off x="609600" y="6254354"/>
            <a:ext cx="7162800" cy="307777"/>
          </a:xfrm>
          <a:prstGeom prst="rect">
            <a:avLst/>
          </a:prstGeom>
          <a:noFill/>
        </p:spPr>
        <p:txBody>
          <a:bodyPr wrap="square" rtlCol="0">
            <a:spAutoFit/>
          </a:bodyPr>
          <a:lstStyle/>
          <a:p>
            <a:r>
              <a:rPr lang="en-US" sz="1400" dirty="0" smtClean="0">
                <a:solidFill>
                  <a:srgbClr val="5C6670"/>
                </a:solidFill>
              </a:rPr>
              <a:t>Kosnitsky, C. (2012) Adapted from presentation to Alabama CASE Spring Outreach Conference. </a:t>
            </a:r>
            <a:endParaRPr lang="en-US" sz="1400" dirty="0">
              <a:solidFill>
                <a:srgbClr val="5C6670"/>
              </a:solidFill>
            </a:endParaRPr>
          </a:p>
        </p:txBody>
      </p:sp>
    </p:spTree>
    <p:extLst>
      <p:ext uri="{BB962C8B-B14F-4D97-AF65-F5344CB8AC3E}">
        <p14:creationId xmlns:p14="http://schemas.microsoft.com/office/powerpoint/2010/main" val="206673080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half" idx="2"/>
          </p:nvPr>
        </p:nvSpPr>
        <p:spPr/>
        <p:txBody>
          <a:bodyPr/>
          <a:lstStyle/>
          <a:p>
            <a:r>
              <a:rPr lang="en-US" dirty="0" smtClean="0"/>
              <a:t>Baseline is the average of the first 3 data points. </a:t>
            </a:r>
            <a:endParaRPr lang="en-US" dirty="0"/>
          </a:p>
        </p:txBody>
      </p:sp>
      <p:sp>
        <p:nvSpPr>
          <p:cNvPr id="3" name="Title 2"/>
          <p:cNvSpPr>
            <a:spLocks noGrp="1"/>
          </p:cNvSpPr>
          <p:nvPr>
            <p:ph type="title"/>
          </p:nvPr>
        </p:nvSpPr>
        <p:spPr/>
        <p:txBody>
          <a:bodyPr/>
          <a:lstStyle/>
          <a:p>
            <a:r>
              <a:rPr lang="en-US" dirty="0" smtClean="0"/>
              <a:t>Melita’s </a:t>
            </a:r>
            <a:br>
              <a:rPr lang="en-US" dirty="0" smtClean="0"/>
            </a:br>
            <a:r>
              <a:rPr lang="en-US" dirty="0" smtClean="0"/>
              <a:t>Progress </a:t>
            </a:r>
            <a:br>
              <a:rPr lang="en-US" dirty="0" smtClean="0"/>
            </a:br>
            <a:r>
              <a:rPr lang="en-US" dirty="0" smtClean="0"/>
              <a:t>Monitoring</a:t>
            </a:r>
            <a:endParaRPr lang="en-US" dirty="0"/>
          </a:p>
        </p:txBody>
      </p:sp>
      <p:sp>
        <p:nvSpPr>
          <p:cNvPr id="11" name="Text Placeholder 10"/>
          <p:cNvSpPr>
            <a:spLocks noGrp="1"/>
          </p:cNvSpPr>
          <p:nvPr>
            <p:ph type="body" idx="4294967295"/>
          </p:nvPr>
        </p:nvSpPr>
        <p:spPr>
          <a:xfrm>
            <a:off x="6322456" y="1019302"/>
            <a:ext cx="2820987" cy="1117600"/>
          </a:xfrm>
        </p:spPr>
        <p:txBody>
          <a:bodyPr>
            <a:normAutofit fontScale="25000" lnSpcReduction="20000"/>
          </a:bodyPr>
          <a:lstStyle/>
          <a:p>
            <a:pPr marL="0" lvl="1" indent="0">
              <a:buClr>
                <a:schemeClr val="accent1"/>
              </a:buClr>
              <a:buNone/>
            </a:pPr>
            <a:r>
              <a:rPr lang="en-US" sz="8000" b="1" dirty="0" smtClean="0"/>
              <a:t>When </a:t>
            </a:r>
            <a:r>
              <a:rPr lang="en-US" sz="8000" b="1" dirty="0"/>
              <a:t>given the need to take notes from an oral presentation, Melita will identify the introduction, recognize cues, transform the information using key words, synonyms, abbreviations, and symbols while omitting unnecessary words to identify key main ideas and details with 80% on 4 of 5 opportunities over 4 weeks. </a:t>
            </a:r>
          </a:p>
          <a:p>
            <a:endParaRPr lang="en-US"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20202" y="508000"/>
            <a:ext cx="3870632" cy="3069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988581" y="3844862"/>
            <a:ext cx="4333875" cy="290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66979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Decision-making Rules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51</a:t>
            </a:fld>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48" y="1283658"/>
            <a:ext cx="6324657" cy="534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583680" y="2072640"/>
            <a:ext cx="2560320" cy="2862322"/>
          </a:xfrm>
          <a:prstGeom prst="rect">
            <a:avLst/>
          </a:prstGeom>
          <a:noFill/>
        </p:spPr>
        <p:txBody>
          <a:bodyPr wrap="square" rtlCol="0">
            <a:spAutoFit/>
          </a:bodyPr>
          <a:lstStyle/>
          <a:p>
            <a:r>
              <a:rPr lang="en-US" dirty="0"/>
              <a:t>The IRIS Center for Training Enhancements. (2005). </a:t>
            </a:r>
            <a:r>
              <a:rPr lang="en-US" i="1" dirty="0"/>
              <a:t>Classroom assessment (part 2):</a:t>
            </a:r>
            <a:r>
              <a:rPr lang="en-US" dirty="0"/>
              <a:t> </a:t>
            </a:r>
            <a:r>
              <a:rPr lang="en-US" i="1" dirty="0"/>
              <a:t>Evaluating reading progress</a:t>
            </a:r>
            <a:r>
              <a:rPr lang="en-US" dirty="0"/>
              <a:t>. Retrieved on August 20, 2015 from </a:t>
            </a:r>
            <a:r>
              <a:rPr lang="en-US" dirty="0">
                <a:hlinkClick r:id="rId3"/>
              </a:rPr>
              <a:t>http://iris.peabody.vanderbilt.edu/module/rpm/</a:t>
            </a:r>
            <a:endParaRPr lang="en-US" dirty="0"/>
          </a:p>
          <a:p>
            <a:endParaRPr lang="en-US" dirty="0"/>
          </a:p>
        </p:txBody>
      </p:sp>
    </p:spTree>
    <p:extLst>
      <p:ext uri="{BB962C8B-B14F-4D97-AF65-F5344CB8AC3E}">
        <p14:creationId xmlns:p14="http://schemas.microsoft.com/office/powerpoint/2010/main" val="409209747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Progress Monitoring and Decisions</a:t>
            </a:r>
            <a:endParaRPr lang="en-US" sz="3200" dirty="0"/>
          </a:p>
        </p:txBody>
      </p:sp>
      <p:sp>
        <p:nvSpPr>
          <p:cNvPr id="3" name="Footer Placeholder 2"/>
          <p:cNvSpPr>
            <a:spLocks noGrp="1"/>
          </p:cNvSpPr>
          <p:nvPr>
            <p:ph type="ftr" sz="quarter" idx="3"/>
          </p:nvPr>
        </p:nvSpPr>
        <p:spPr/>
        <p:txBody>
          <a:bodyPr/>
          <a:lstStyle/>
          <a:p>
            <a:fld id="{757A2F4E-5D54-B04B-91BD-7E78EE1FE9FD}" type="slidenum">
              <a:rPr lang="en-US" smtClean="0"/>
              <a:pPr/>
              <a:t>52</a:t>
            </a:fld>
            <a:endParaRPr lang="en-US" dirty="0" smtClean="0"/>
          </a:p>
        </p:txBody>
      </p:sp>
      <p:graphicFrame>
        <p:nvGraphicFramePr>
          <p:cNvPr id="6" name="Chart 5"/>
          <p:cNvGraphicFramePr>
            <a:graphicFrameLocks/>
          </p:cNvGraphicFramePr>
          <p:nvPr>
            <p:extLst>
              <p:ext uri="{D42A27DB-BD31-4B8C-83A1-F6EECF244321}">
                <p14:modId xmlns:p14="http://schemas.microsoft.com/office/powerpoint/2010/main" val="3788172683"/>
              </p:ext>
            </p:extLst>
          </p:nvPr>
        </p:nvGraphicFramePr>
        <p:xfrm>
          <a:off x="670560" y="1183640"/>
          <a:ext cx="7360920" cy="5227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626632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t>Progress Monitoring for Melita</a:t>
            </a:r>
            <a:endParaRPr lang="en-US" sz="2800" dirty="0"/>
          </a:p>
        </p:txBody>
      </p:sp>
      <p:sp>
        <p:nvSpPr>
          <p:cNvPr id="4" name="Footer Placeholder 3"/>
          <p:cNvSpPr>
            <a:spLocks noGrp="1"/>
          </p:cNvSpPr>
          <p:nvPr>
            <p:ph type="ftr" sz="quarter" idx="3"/>
          </p:nvPr>
        </p:nvSpPr>
        <p:spPr/>
        <p:txBody>
          <a:bodyPr/>
          <a:lstStyle/>
          <a:p>
            <a:fld id="{757A2F4E-5D54-B04B-91BD-7E78EE1FE9FD}" type="slidenum">
              <a:rPr lang="en-US" smtClean="0">
                <a:solidFill>
                  <a:srgbClr val="EF7521">
                    <a:lumMod val="50000"/>
                  </a:srgbClr>
                </a:solidFill>
              </a:rPr>
              <a:pPr/>
              <a:t>53</a:t>
            </a:fld>
            <a:endParaRPr lang="en-US" dirty="0" smtClean="0">
              <a:solidFill>
                <a:srgbClr val="EF7521">
                  <a:lumMod val="50000"/>
                </a:srgbClr>
              </a:solidFill>
            </a:endParaRPr>
          </a:p>
        </p:txBody>
      </p:sp>
      <p:sp>
        <p:nvSpPr>
          <p:cNvPr id="5" name="Text Placeholder 4"/>
          <p:cNvSpPr>
            <a:spLocks noGrp="1"/>
          </p:cNvSpPr>
          <p:nvPr>
            <p:ph type="body" sz="half" idx="4294967295"/>
          </p:nvPr>
        </p:nvSpPr>
        <p:spPr>
          <a:xfrm>
            <a:off x="6581775" y="1138238"/>
            <a:ext cx="2562225" cy="5629275"/>
          </a:xfrm>
        </p:spPr>
        <p:txBody>
          <a:bodyPr/>
          <a:lstStyle/>
          <a:p>
            <a:r>
              <a:rPr lang="en-US" sz="1400" dirty="0" smtClean="0">
                <a:solidFill>
                  <a:schemeClr val="accent1">
                    <a:lumMod val="50000"/>
                  </a:schemeClr>
                </a:solidFill>
              </a:rPr>
              <a:t>In </a:t>
            </a:r>
            <a:r>
              <a:rPr lang="en-US" sz="1400" dirty="0">
                <a:solidFill>
                  <a:schemeClr val="accent1">
                    <a:lumMod val="50000"/>
                  </a:schemeClr>
                </a:solidFill>
              </a:rPr>
              <a:t>order to comprehend text for a culinary arts degree, when given  printed or oral text,  Melita will use the steps of a  visual imagery strategy (searching for picture words, creating or changing a scene, entering </a:t>
            </a:r>
            <a:r>
              <a:rPr lang="en-US" sz="1400" dirty="0" smtClean="0">
                <a:solidFill>
                  <a:schemeClr val="accent1">
                    <a:lumMod val="50000"/>
                  </a:schemeClr>
                </a:solidFill>
              </a:rPr>
              <a:t>details</a:t>
            </a:r>
            <a:r>
              <a:rPr lang="en-US" sz="1400" dirty="0">
                <a:solidFill>
                  <a:schemeClr val="accent1">
                    <a:lumMod val="50000"/>
                  </a:schemeClr>
                </a:solidFill>
              </a:rPr>
              <a:t>, naming the parts, and evaluating the visual picture)  with 80% accuracy for use of the steps and 80% accuracy for comprehension of text through the maintenance phase.</a:t>
            </a:r>
          </a:p>
          <a:p>
            <a:endParaRPr lang="en-US" sz="1400" dirty="0" smtClean="0">
              <a:solidFill>
                <a:schemeClr val="accent1">
                  <a:lumMod val="50000"/>
                </a:schemeClr>
              </a:solidFill>
            </a:endParaRPr>
          </a:p>
        </p:txBody>
      </p:sp>
      <p:pic>
        <p:nvPicPr>
          <p:cNvPr id="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26695" y="1419616"/>
            <a:ext cx="6355080" cy="4454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99219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Monitoring Decisions</a:t>
            </a:r>
            <a:endParaRPr lang="en-US" dirty="0"/>
          </a:p>
        </p:txBody>
      </p:sp>
      <p:sp>
        <p:nvSpPr>
          <p:cNvPr id="3" name="Footer Placeholder 2"/>
          <p:cNvSpPr>
            <a:spLocks noGrp="1"/>
          </p:cNvSpPr>
          <p:nvPr>
            <p:ph type="ftr" sz="quarter" idx="3"/>
          </p:nvPr>
        </p:nvSpPr>
        <p:spPr/>
        <p:txBody>
          <a:bodyPr/>
          <a:lstStyle/>
          <a:p>
            <a:fld id="{757A2F4E-5D54-B04B-91BD-7E78EE1FE9FD}" type="slidenum">
              <a:rPr lang="en-US" smtClean="0"/>
              <a:pPr/>
              <a:t>54</a:t>
            </a:fld>
            <a:endParaRPr lang="en-US" dirty="0" smtClean="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84910" y="1532255"/>
            <a:ext cx="6286500" cy="431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2969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589096344"/>
              </p:ext>
            </p:extLst>
          </p:nvPr>
        </p:nvGraphicFramePr>
        <p:xfrm>
          <a:off x="215900" y="1719263"/>
          <a:ext cx="85725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Your Turn to Dig….Application Practice and Discussion</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55</a:t>
            </a:fld>
            <a:endParaRPr lang="en-US" dirty="0" smtClean="0"/>
          </a:p>
        </p:txBody>
      </p:sp>
      <p:sp>
        <p:nvSpPr>
          <p:cNvPr id="2" name="TextBox 1"/>
          <p:cNvSpPr txBox="1"/>
          <p:nvPr/>
        </p:nvSpPr>
        <p:spPr>
          <a:xfrm>
            <a:off x="6979180" y="5226142"/>
            <a:ext cx="1676400" cy="830997"/>
          </a:xfrm>
          <a:prstGeom prst="rect">
            <a:avLst/>
          </a:prstGeom>
          <a:noFill/>
        </p:spPr>
        <p:txBody>
          <a:bodyPr wrap="square" rtlCol="0">
            <a:spAutoFit/>
          </a:bodyPr>
          <a:lstStyle/>
          <a:p>
            <a:pPr algn="ctr"/>
            <a:r>
              <a:rPr lang="en-US" sz="2400" b="1" dirty="0" smtClean="0">
                <a:solidFill>
                  <a:srgbClr val="000000"/>
                </a:solidFill>
              </a:rPr>
              <a:t>Reflection Rubric</a:t>
            </a:r>
            <a:endParaRPr lang="en-US" sz="2400" b="1" dirty="0">
              <a:solidFill>
                <a:srgbClr val="000000"/>
              </a:solidFill>
            </a:endParaRPr>
          </a:p>
        </p:txBody>
      </p:sp>
      <p:sp>
        <p:nvSpPr>
          <p:cNvPr id="7" name="TextBox 6"/>
          <p:cNvSpPr txBox="1"/>
          <p:nvPr/>
        </p:nvSpPr>
        <p:spPr>
          <a:xfrm>
            <a:off x="4068340" y="5234181"/>
            <a:ext cx="1676400" cy="830997"/>
          </a:xfrm>
          <a:prstGeom prst="rect">
            <a:avLst/>
          </a:prstGeom>
          <a:noFill/>
        </p:spPr>
        <p:txBody>
          <a:bodyPr wrap="square" rtlCol="0">
            <a:spAutoFit/>
          </a:bodyPr>
          <a:lstStyle/>
          <a:p>
            <a:pPr algn="ctr"/>
            <a:r>
              <a:rPr lang="en-US" sz="2400" b="1" dirty="0" smtClean="0">
                <a:solidFill>
                  <a:srgbClr val="000000"/>
                </a:solidFill>
              </a:rPr>
              <a:t>Your Own IEP</a:t>
            </a:r>
            <a:endParaRPr lang="en-US" sz="2400" b="1" dirty="0">
              <a:solidFill>
                <a:srgbClr val="000000"/>
              </a:solidFill>
            </a:endParaRPr>
          </a:p>
        </p:txBody>
      </p:sp>
    </p:spTree>
    <p:extLst>
      <p:ext uri="{BB962C8B-B14F-4D97-AF65-F5344CB8AC3E}">
        <p14:creationId xmlns:p14="http://schemas.microsoft.com/office/powerpoint/2010/main" val="306292764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fld id="{757A2F4E-5D54-B04B-91BD-7E78EE1FE9FD}" type="slidenum">
              <a:rPr lang="en-US" smtClean="0"/>
              <a:pPr/>
              <a:t>56</a:t>
            </a:fld>
            <a:endParaRPr lang="en-US" dirty="0" smtClean="0"/>
          </a:p>
        </p:txBody>
      </p:sp>
      <p:sp>
        <p:nvSpPr>
          <p:cNvPr id="6" name="Text Placeholder 5"/>
          <p:cNvSpPr>
            <a:spLocks noGrp="1"/>
          </p:cNvSpPr>
          <p:nvPr>
            <p:ph type="body" sz="half" idx="2"/>
          </p:nvPr>
        </p:nvSpPr>
        <p:spPr/>
        <p:txBody>
          <a:bodyPr/>
          <a:lstStyle/>
          <a:p>
            <a:r>
              <a:rPr lang="en-US" dirty="0" smtClean="0"/>
              <a:t>Project Forum, NASDSE  2007</a:t>
            </a:r>
            <a:endParaRPr lang="en-US" dirty="0"/>
          </a:p>
        </p:txBody>
      </p:sp>
      <p:sp>
        <p:nvSpPr>
          <p:cNvPr id="5" name="Title 4"/>
          <p:cNvSpPr>
            <a:spLocks noGrp="1"/>
          </p:cNvSpPr>
          <p:nvPr>
            <p:ph type="title"/>
          </p:nvPr>
        </p:nvSpPr>
        <p:spPr/>
        <p:txBody>
          <a:bodyPr/>
          <a:lstStyle/>
          <a:p>
            <a:r>
              <a:rPr lang="en-US" dirty="0" smtClean="0"/>
              <a:t>A Seven-Step Process</a:t>
            </a:r>
            <a:endParaRPr lang="en-US" dirty="0"/>
          </a:p>
        </p:txBody>
      </p:sp>
      <p:graphicFrame>
        <p:nvGraphicFramePr>
          <p:cNvPr id="10" name="Diagram 9"/>
          <p:cNvGraphicFramePr/>
          <p:nvPr>
            <p:extLst>
              <p:ext uri="{D42A27DB-BD31-4B8C-83A1-F6EECF244321}">
                <p14:modId xmlns:p14="http://schemas.microsoft.com/office/powerpoint/2010/main" val="2102578809"/>
              </p:ext>
            </p:extLst>
          </p:nvPr>
        </p:nvGraphicFramePr>
        <p:xfrm>
          <a:off x="2301240" y="302832"/>
          <a:ext cx="669036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301240" y="6356350"/>
            <a:ext cx="4674747" cy="369332"/>
          </a:xfrm>
          <a:prstGeom prst="rect">
            <a:avLst/>
          </a:prstGeom>
          <a:noFill/>
        </p:spPr>
        <p:txBody>
          <a:bodyPr wrap="square" rtlCol="0">
            <a:spAutoFit/>
          </a:bodyPr>
          <a:lstStyle/>
          <a:p>
            <a:r>
              <a:rPr lang="en-US" b="1" dirty="0" smtClean="0">
                <a:solidFill>
                  <a:srgbClr val="EF7521"/>
                </a:solidFill>
              </a:rPr>
              <a:t>Handout:  Seven Step Booklet</a:t>
            </a:r>
            <a:endParaRPr lang="en-US" b="1" dirty="0">
              <a:solidFill>
                <a:srgbClr val="EF7521"/>
              </a:solidFill>
            </a:endParaRPr>
          </a:p>
        </p:txBody>
      </p:sp>
    </p:spTree>
    <p:extLst>
      <p:ext uri="{BB962C8B-B14F-4D97-AF65-F5344CB8AC3E}">
        <p14:creationId xmlns:p14="http://schemas.microsoft.com/office/powerpoint/2010/main" val="318166128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normAutofit/>
          </a:bodyPr>
          <a:lstStyle/>
          <a:p>
            <a:pPr marL="514350" indent="-514350">
              <a:buAutoNum type="arabicPeriod"/>
            </a:pPr>
            <a:r>
              <a:rPr lang="en-US" dirty="0" smtClean="0"/>
              <a:t>How can aligning IEPs to standards support access to the general education curriculum?</a:t>
            </a:r>
          </a:p>
          <a:p>
            <a:pPr marL="514350" indent="-514350">
              <a:buAutoNum type="arabicPeriod"/>
            </a:pPr>
            <a:r>
              <a:rPr lang="en-US" dirty="0" smtClean="0"/>
              <a:t>How can aligning IEPs to standards focus instruction on more challenging content and skills?</a:t>
            </a:r>
          </a:p>
          <a:p>
            <a:pPr marL="514350" indent="-514350">
              <a:buAutoNum type="arabicPeriod"/>
            </a:pPr>
            <a:r>
              <a:rPr lang="en-US" dirty="0" smtClean="0"/>
              <a:t>How can aligning IEPs to standards promote a unified system of education for all students?</a:t>
            </a:r>
          </a:p>
          <a:p>
            <a:pPr marL="514350" indent="-514350">
              <a:buAutoNum type="arabicPeriod"/>
            </a:pPr>
            <a:r>
              <a:rPr lang="en-US" dirty="0" smtClean="0"/>
              <a:t>How can aligning IEPs to standards promote collaboration between general and special educators?</a:t>
            </a:r>
          </a:p>
          <a:p>
            <a:pPr marL="514350" indent="-514350">
              <a:buAutoNum type="arabicPeriod"/>
            </a:pPr>
            <a:r>
              <a:rPr lang="en-US" dirty="0" smtClean="0"/>
              <a:t>How can aligning IEPs to standards promote making “least dangerous assumptions”?</a:t>
            </a:r>
            <a:endParaRPr lang="en-US" dirty="0"/>
          </a:p>
        </p:txBody>
      </p:sp>
      <p:sp>
        <p:nvSpPr>
          <p:cNvPr id="4" name="TextBox 3"/>
          <p:cNvSpPr txBox="1"/>
          <p:nvPr/>
        </p:nvSpPr>
        <p:spPr>
          <a:xfrm>
            <a:off x="609600" y="6254354"/>
            <a:ext cx="7162800" cy="307777"/>
          </a:xfrm>
          <a:prstGeom prst="rect">
            <a:avLst/>
          </a:prstGeom>
          <a:noFill/>
        </p:spPr>
        <p:txBody>
          <a:bodyPr wrap="square" rtlCol="0">
            <a:spAutoFit/>
          </a:bodyPr>
          <a:lstStyle/>
          <a:p>
            <a:r>
              <a:rPr lang="en-US" sz="1400" dirty="0" smtClean="0"/>
              <a:t>Kosnitsky, C. (2012) Adapted from presentation to Alabama CASE Spring Outreach Conference. </a:t>
            </a:r>
            <a:endParaRPr lang="en-US" sz="1400" dirty="0"/>
          </a:p>
        </p:txBody>
      </p:sp>
    </p:spTree>
    <p:extLst>
      <p:ext uri="{BB962C8B-B14F-4D97-AF65-F5344CB8AC3E}">
        <p14:creationId xmlns:p14="http://schemas.microsoft.com/office/powerpoint/2010/main" val="279994875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Make a Layered Look Book Foldable® for Addressing Instructional Shifts in English Language Arts and Mathematics</a:t>
            </a:r>
            <a:endParaRPr lang="en-US" dirty="0"/>
          </a:p>
        </p:txBody>
      </p:sp>
      <p:sp>
        <p:nvSpPr>
          <p:cNvPr id="3" name="Title 2"/>
          <p:cNvSpPr>
            <a:spLocks noGrp="1"/>
          </p:cNvSpPr>
          <p:nvPr>
            <p:ph type="title"/>
          </p:nvPr>
        </p:nvSpPr>
        <p:spPr/>
        <p:txBody>
          <a:bodyPr/>
          <a:lstStyle/>
          <a:p>
            <a:r>
              <a:rPr lang="en-US" dirty="0" smtClean="0"/>
              <a:t>Take Away…..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58</a:t>
            </a:fld>
            <a:endParaRPr lang="en-US" dirty="0" smtClean="0"/>
          </a:p>
        </p:txBody>
      </p:sp>
    </p:spTree>
    <p:extLst>
      <p:ext uri="{BB962C8B-B14F-4D97-AF65-F5344CB8AC3E}">
        <p14:creationId xmlns:p14="http://schemas.microsoft.com/office/powerpoint/2010/main" val="126142082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380999" y="2041005"/>
            <a:ext cx="8341851" cy="2118039"/>
          </a:xfrm>
        </p:spPr>
        <p:txBody>
          <a:bodyPr>
            <a:noAutofit/>
          </a:bodyPr>
          <a:lstStyle/>
          <a:p>
            <a:r>
              <a:rPr lang="en-US" sz="3600" dirty="0" smtClean="0">
                <a:solidFill>
                  <a:schemeClr val="accent2"/>
                </a:solidFill>
                <a:effectLst>
                  <a:outerShdw blurRad="38100" dist="38100" dir="2700000" algn="tl">
                    <a:srgbClr val="000000">
                      <a:alpha val="43137"/>
                    </a:srgbClr>
                  </a:outerShdw>
                </a:effectLst>
              </a:rPr>
              <a:t>How </a:t>
            </a:r>
            <a:r>
              <a:rPr lang="en-US" sz="3600" dirty="0">
                <a:solidFill>
                  <a:schemeClr val="accent2"/>
                </a:solidFill>
                <a:effectLst>
                  <a:outerShdw blurRad="38100" dist="38100" dir="2700000" algn="tl">
                    <a:srgbClr val="000000">
                      <a:alpha val="43137"/>
                    </a:srgbClr>
                  </a:outerShdw>
                </a:effectLst>
              </a:rPr>
              <a:t>challenging is the material for the child at their specific grade </a:t>
            </a:r>
            <a:r>
              <a:rPr lang="en-US" sz="3600" dirty="0" smtClean="0">
                <a:solidFill>
                  <a:schemeClr val="accent2"/>
                </a:solidFill>
                <a:effectLst>
                  <a:outerShdw blurRad="38100" dist="38100" dir="2700000" algn="tl">
                    <a:srgbClr val="000000">
                      <a:alpha val="43137"/>
                    </a:srgbClr>
                  </a:outerShdw>
                </a:effectLst>
              </a:rPr>
              <a:t>level?</a:t>
            </a:r>
          </a:p>
          <a:p>
            <a:endParaRPr lang="en-US" sz="2800" dirty="0">
              <a:solidFill>
                <a:schemeClr val="bg1">
                  <a:lumMod val="75000"/>
                </a:schemeClr>
              </a:solidFill>
              <a:effectLst>
                <a:outerShdw blurRad="38100" dist="38100" dir="2700000" algn="tl">
                  <a:srgbClr val="000000">
                    <a:alpha val="43137"/>
                  </a:srgbClr>
                </a:outerShdw>
              </a:effectLst>
            </a:endParaRPr>
          </a:p>
          <a:p>
            <a:r>
              <a:rPr lang="en-US" sz="4000" dirty="0" smtClean="0">
                <a:solidFill>
                  <a:schemeClr val="accent2"/>
                </a:solidFill>
                <a:effectLst>
                  <a:outerShdw blurRad="38100" dist="38100" dir="2700000" algn="tl">
                    <a:srgbClr val="000000">
                      <a:alpha val="43137"/>
                    </a:srgbClr>
                  </a:outerShdw>
                </a:effectLst>
              </a:rPr>
              <a:t>What makes a book “hard” to read?</a:t>
            </a:r>
            <a:endParaRPr lang="en-US" sz="4000" dirty="0">
              <a:solidFill>
                <a:schemeClr val="accent2"/>
              </a:solidFill>
              <a:effectLst>
                <a:outerShdw blurRad="38100" dist="38100" dir="2700000" algn="tl">
                  <a:srgbClr val="000000">
                    <a:alpha val="43137"/>
                  </a:srgbClr>
                </a:outerShdw>
              </a:effectLst>
            </a:endParaRPr>
          </a:p>
        </p:txBody>
      </p:sp>
      <p:sp>
        <p:nvSpPr>
          <p:cNvPr id="7" name="Title 6"/>
          <p:cNvSpPr>
            <a:spLocks noGrp="1"/>
          </p:cNvSpPr>
          <p:nvPr>
            <p:ph type="title"/>
          </p:nvPr>
        </p:nvSpPr>
        <p:spPr>
          <a:xfrm>
            <a:off x="380999" y="162118"/>
            <a:ext cx="8341851" cy="1645920"/>
          </a:xfrm>
        </p:spPr>
        <p:txBody>
          <a:bodyPr/>
          <a:lstStyle/>
          <a:p>
            <a:r>
              <a:rPr lang="en-US" dirty="0" smtClean="0"/>
              <a:t>Text Complexity</a:t>
            </a:r>
            <a:endParaRPr lang="en-US" dirty="0"/>
          </a:p>
        </p:txBody>
      </p:sp>
      <p:sp>
        <p:nvSpPr>
          <p:cNvPr id="9" name="TextBox 8"/>
          <p:cNvSpPr txBox="1"/>
          <p:nvPr/>
        </p:nvSpPr>
        <p:spPr>
          <a:xfrm>
            <a:off x="678426" y="5397910"/>
            <a:ext cx="6651522" cy="400110"/>
          </a:xfrm>
          <a:prstGeom prst="rect">
            <a:avLst/>
          </a:prstGeom>
          <a:noFill/>
        </p:spPr>
        <p:txBody>
          <a:bodyPr wrap="square" rtlCol="0">
            <a:spAutoFit/>
          </a:bodyPr>
          <a:lstStyle/>
          <a:p>
            <a:r>
              <a:rPr lang="en-US" sz="2000" b="1" dirty="0" smtClean="0">
                <a:solidFill>
                  <a:prstClr val="white"/>
                </a:solidFill>
                <a:hlinkClick r:id="rId2"/>
              </a:rPr>
              <a:t>Learning A-Z</a:t>
            </a:r>
            <a:r>
              <a:rPr lang="en-US" sz="2000" b="1" dirty="0" smtClean="0">
                <a:solidFill>
                  <a:prstClr val="white"/>
                </a:solidFill>
              </a:rPr>
              <a:t>          </a:t>
            </a:r>
            <a:r>
              <a:rPr lang="en-US" sz="2000" b="1" dirty="0" smtClean="0">
                <a:solidFill>
                  <a:prstClr val="white"/>
                </a:solidFill>
                <a:hlinkClick r:id="rId3"/>
              </a:rPr>
              <a:t>The Lexile Framework for Reading</a:t>
            </a:r>
            <a:endParaRPr lang="en-US" sz="2000" b="1" dirty="0">
              <a:solidFill>
                <a:prstClr val="white"/>
              </a:solidFill>
            </a:endParaRPr>
          </a:p>
        </p:txBody>
      </p:sp>
    </p:spTree>
    <p:extLst>
      <p:ext uri="{BB962C8B-B14F-4D97-AF65-F5344CB8AC3E}">
        <p14:creationId xmlns:p14="http://schemas.microsoft.com/office/powerpoint/2010/main" val="12620275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5" name="Title 4"/>
          <p:cNvSpPr>
            <a:spLocks noGrp="1"/>
          </p:cNvSpPr>
          <p:nvPr>
            <p:ph type="title"/>
          </p:nvPr>
        </p:nvSpPr>
        <p:spPr/>
        <p:txBody>
          <a:bodyPr/>
          <a:lstStyle/>
          <a:p>
            <a:r>
              <a:rPr lang="en-US" dirty="0" smtClean="0"/>
              <a:t>Participants’ Desired Outcomes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a:t>
            </a:fld>
            <a:endParaRPr lang="en-US" dirty="0" smtClean="0"/>
          </a:p>
        </p:txBody>
      </p:sp>
    </p:spTree>
    <p:extLst>
      <p:ext uri="{BB962C8B-B14F-4D97-AF65-F5344CB8AC3E}">
        <p14:creationId xmlns:p14="http://schemas.microsoft.com/office/powerpoint/2010/main" val="305401666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Text Complexity</a:t>
            </a:r>
            <a:endParaRPr lang="en-US" dirty="0"/>
          </a:p>
        </p:txBody>
      </p:sp>
      <p:sp>
        <p:nvSpPr>
          <p:cNvPr id="2" name="Footer Placeholder 1"/>
          <p:cNvSpPr>
            <a:spLocks noGrp="1"/>
          </p:cNvSpPr>
          <p:nvPr>
            <p:ph type="ftr" sz="quarter" idx="3"/>
          </p:nvPr>
        </p:nvSpPr>
        <p:spPr/>
        <p:txBody>
          <a:bodyPr/>
          <a:lstStyle/>
          <a:p>
            <a:fld id="{757A2F4E-5D54-B04B-91BD-7E78EE1FE9FD}" type="slidenum">
              <a:rPr lang="en-US" smtClean="0"/>
              <a:pPr/>
              <a:t>60</a:t>
            </a:fld>
            <a:endParaRPr lang="en-US" dirty="0" smtClean="0"/>
          </a:p>
        </p:txBody>
      </p:sp>
      <p:sp>
        <p:nvSpPr>
          <p:cNvPr id="3" name="Rectangle 2"/>
          <p:cNvSpPr/>
          <p:nvPr/>
        </p:nvSpPr>
        <p:spPr>
          <a:xfrm>
            <a:off x="176324" y="1748472"/>
            <a:ext cx="8731045" cy="4585871"/>
          </a:xfrm>
          <a:prstGeom prst="rect">
            <a:avLst/>
          </a:prstGeom>
        </p:spPr>
        <p:txBody>
          <a:bodyPr wrap="square">
            <a:spAutoFit/>
          </a:bodyPr>
          <a:lstStyle/>
          <a:p>
            <a:r>
              <a:rPr lang="en-US" sz="2400" b="1" dirty="0">
                <a:solidFill>
                  <a:srgbClr val="EF7521"/>
                </a:solidFill>
              </a:rPr>
              <a:t>Qualitative dimensions </a:t>
            </a:r>
            <a:endParaRPr lang="en-US" sz="2400" b="1" dirty="0" smtClean="0">
              <a:solidFill>
                <a:srgbClr val="EF7521"/>
              </a:solidFill>
            </a:endParaRPr>
          </a:p>
          <a:p>
            <a:pPr marL="285750" indent="-285750">
              <a:buFont typeface="Arial" panose="020B0604020202020204" pitchFamily="34" charset="0"/>
              <a:buChar char="•"/>
            </a:pPr>
            <a:r>
              <a:rPr lang="en-US" b="1" dirty="0" smtClean="0">
                <a:solidFill>
                  <a:srgbClr val="5C6670"/>
                </a:solidFill>
              </a:rPr>
              <a:t>levels </a:t>
            </a:r>
            <a:r>
              <a:rPr lang="en-US" b="1" dirty="0">
                <a:solidFill>
                  <a:srgbClr val="5C6670"/>
                </a:solidFill>
              </a:rPr>
              <a:t>of </a:t>
            </a:r>
            <a:r>
              <a:rPr lang="en-US" b="1" dirty="0" smtClean="0">
                <a:solidFill>
                  <a:srgbClr val="5C6670"/>
                </a:solidFill>
              </a:rPr>
              <a:t>meaning</a:t>
            </a:r>
          </a:p>
          <a:p>
            <a:pPr marL="285750" indent="-285750">
              <a:buFont typeface="Arial" panose="020B0604020202020204" pitchFamily="34" charset="0"/>
              <a:buChar char="•"/>
            </a:pPr>
            <a:r>
              <a:rPr lang="en-US" b="1" dirty="0">
                <a:solidFill>
                  <a:srgbClr val="5C6670"/>
                </a:solidFill>
              </a:rPr>
              <a:t>s</a:t>
            </a:r>
            <a:r>
              <a:rPr lang="en-US" b="1" dirty="0" smtClean="0">
                <a:solidFill>
                  <a:srgbClr val="5C6670"/>
                </a:solidFill>
              </a:rPr>
              <a:t>tructure</a:t>
            </a:r>
          </a:p>
          <a:p>
            <a:pPr marL="285750" indent="-285750">
              <a:buFont typeface="Arial" panose="020B0604020202020204" pitchFamily="34" charset="0"/>
              <a:buChar char="•"/>
            </a:pPr>
            <a:r>
              <a:rPr lang="en-US" b="1" dirty="0" smtClean="0">
                <a:solidFill>
                  <a:srgbClr val="5C6670"/>
                </a:solidFill>
              </a:rPr>
              <a:t>language </a:t>
            </a:r>
            <a:r>
              <a:rPr lang="en-US" b="1" dirty="0">
                <a:solidFill>
                  <a:srgbClr val="5C6670"/>
                </a:solidFill>
              </a:rPr>
              <a:t>conventionality and </a:t>
            </a:r>
            <a:r>
              <a:rPr lang="en-US" b="1" dirty="0" smtClean="0">
                <a:solidFill>
                  <a:srgbClr val="5C6670"/>
                </a:solidFill>
              </a:rPr>
              <a:t>clarity</a:t>
            </a:r>
          </a:p>
          <a:p>
            <a:pPr marL="285750" indent="-285750">
              <a:buFont typeface="Arial" panose="020B0604020202020204" pitchFamily="34" charset="0"/>
              <a:buChar char="•"/>
            </a:pPr>
            <a:r>
              <a:rPr lang="en-US" b="1" dirty="0" smtClean="0">
                <a:solidFill>
                  <a:srgbClr val="5C6670"/>
                </a:solidFill>
              </a:rPr>
              <a:t>knowledge demands</a:t>
            </a:r>
            <a:endParaRPr lang="en-US" dirty="0" smtClean="0">
              <a:solidFill>
                <a:srgbClr val="5C6670"/>
              </a:solidFill>
            </a:endParaRPr>
          </a:p>
          <a:p>
            <a:r>
              <a:rPr lang="en-US" dirty="0" smtClean="0">
                <a:solidFill>
                  <a:srgbClr val="5C6670"/>
                </a:solidFill>
                <a:hlinkClick r:id="rId2"/>
              </a:rPr>
              <a:t>Lexile </a:t>
            </a:r>
            <a:r>
              <a:rPr lang="en-US" dirty="0">
                <a:solidFill>
                  <a:srgbClr val="5C6670"/>
                </a:solidFill>
                <a:hlinkClick r:id="rId2"/>
              </a:rPr>
              <a:t>codes</a:t>
            </a:r>
            <a:r>
              <a:rPr lang="en-US" dirty="0">
                <a:solidFill>
                  <a:srgbClr val="5C6670"/>
                </a:solidFill>
              </a:rPr>
              <a:t> provide more information about a book's characteristics, such as its developmental appropriateness, reading difficulty, and common or intended usage.</a:t>
            </a:r>
          </a:p>
          <a:p>
            <a:r>
              <a:rPr lang="en-US" sz="2400" b="1" dirty="0">
                <a:solidFill>
                  <a:srgbClr val="EF7521"/>
                </a:solidFill>
              </a:rPr>
              <a:t>Quantitative measures </a:t>
            </a:r>
            <a:endParaRPr lang="en-US" sz="2400" b="1" dirty="0" smtClean="0">
              <a:solidFill>
                <a:srgbClr val="EF7521"/>
              </a:solidFill>
            </a:endParaRPr>
          </a:p>
          <a:p>
            <a:pPr marL="285750" indent="-285750">
              <a:buFont typeface="Arial" panose="020B0604020202020204" pitchFamily="34" charset="0"/>
              <a:buChar char="•"/>
            </a:pPr>
            <a:r>
              <a:rPr lang="en-US" b="1" dirty="0" smtClean="0">
                <a:solidFill>
                  <a:srgbClr val="5C6670"/>
                </a:solidFill>
              </a:rPr>
              <a:t>word </a:t>
            </a:r>
            <a:r>
              <a:rPr lang="en-US" b="1" dirty="0">
                <a:solidFill>
                  <a:srgbClr val="5C6670"/>
                </a:solidFill>
              </a:rPr>
              <a:t>frequency and sentence </a:t>
            </a:r>
            <a:r>
              <a:rPr lang="en-US" b="1" dirty="0" smtClean="0">
                <a:solidFill>
                  <a:srgbClr val="5C6670"/>
                </a:solidFill>
              </a:rPr>
              <a:t>length</a:t>
            </a:r>
          </a:p>
          <a:p>
            <a:pPr marL="285750" indent="-285750">
              <a:buFont typeface="Arial" panose="020B0604020202020204" pitchFamily="34" charset="0"/>
              <a:buChar char="•"/>
            </a:pPr>
            <a:r>
              <a:rPr lang="en-US" b="1" dirty="0" smtClean="0">
                <a:solidFill>
                  <a:srgbClr val="5C6670"/>
                </a:solidFill>
              </a:rPr>
              <a:t>typically </a:t>
            </a:r>
            <a:r>
              <a:rPr lang="en-US" b="1" dirty="0">
                <a:solidFill>
                  <a:srgbClr val="5C6670"/>
                </a:solidFill>
              </a:rPr>
              <a:t>measured by computer </a:t>
            </a:r>
            <a:r>
              <a:rPr lang="en-US" b="1" dirty="0" smtClean="0">
                <a:solidFill>
                  <a:srgbClr val="5C6670"/>
                </a:solidFill>
              </a:rPr>
              <a:t>software</a:t>
            </a:r>
            <a:r>
              <a:rPr lang="en-US" dirty="0" smtClean="0">
                <a:solidFill>
                  <a:srgbClr val="5C6670"/>
                </a:solidFill>
              </a:rPr>
              <a:t> </a:t>
            </a:r>
          </a:p>
          <a:p>
            <a:r>
              <a:rPr lang="en-US" dirty="0" smtClean="0">
                <a:solidFill>
                  <a:srgbClr val="5C6670"/>
                </a:solidFill>
              </a:rPr>
              <a:t>The </a:t>
            </a:r>
            <a:r>
              <a:rPr lang="en-US" dirty="0">
                <a:solidFill>
                  <a:srgbClr val="5C6670"/>
                </a:solidFill>
                <a:hlinkClick r:id="rId3"/>
              </a:rPr>
              <a:t>Lexile® Analyzer</a:t>
            </a:r>
            <a:r>
              <a:rPr lang="en-US" dirty="0">
                <a:solidFill>
                  <a:srgbClr val="5C6670"/>
                </a:solidFill>
              </a:rPr>
              <a:t> measures text demand based on these two widely adopted variables.</a:t>
            </a:r>
          </a:p>
          <a:p>
            <a:r>
              <a:rPr lang="en-US" sz="2400" b="1" dirty="0">
                <a:solidFill>
                  <a:srgbClr val="EF7521"/>
                </a:solidFill>
              </a:rPr>
              <a:t>Reader and task </a:t>
            </a:r>
            <a:r>
              <a:rPr lang="en-US" sz="2400" b="1" dirty="0" smtClean="0">
                <a:solidFill>
                  <a:srgbClr val="EF7521"/>
                </a:solidFill>
              </a:rPr>
              <a:t>considerations</a:t>
            </a:r>
            <a:endParaRPr lang="en-US" sz="2400" b="1" dirty="0">
              <a:solidFill>
                <a:srgbClr val="EF7521"/>
              </a:solidFill>
            </a:endParaRPr>
          </a:p>
          <a:p>
            <a:pPr marL="285750" indent="-285750">
              <a:buFont typeface="Arial" panose="020B0604020202020204" pitchFamily="34" charset="0"/>
              <a:buChar char="•"/>
            </a:pPr>
            <a:r>
              <a:rPr lang="en-US" b="1" dirty="0" smtClean="0">
                <a:solidFill>
                  <a:srgbClr val="5C6670"/>
                </a:solidFill>
              </a:rPr>
              <a:t>students</a:t>
            </a:r>
            <a:r>
              <a:rPr lang="en-US" b="1" dirty="0">
                <a:solidFill>
                  <a:srgbClr val="5C6670"/>
                </a:solidFill>
              </a:rPr>
              <a:t>' knowledge, motivation and interests.</a:t>
            </a:r>
            <a:r>
              <a:rPr lang="en-US" dirty="0">
                <a:solidFill>
                  <a:srgbClr val="5C6670"/>
                </a:solidFill>
              </a:rPr>
              <a:t> </a:t>
            </a:r>
            <a:endParaRPr lang="en-US" dirty="0" smtClean="0">
              <a:solidFill>
                <a:srgbClr val="5C6670"/>
              </a:solidFill>
            </a:endParaRPr>
          </a:p>
          <a:p>
            <a:r>
              <a:rPr lang="en-US" dirty="0" smtClean="0">
                <a:solidFill>
                  <a:srgbClr val="5C6670"/>
                </a:solidFill>
              </a:rPr>
              <a:t>The </a:t>
            </a:r>
            <a:r>
              <a:rPr lang="en-US" dirty="0">
                <a:solidFill>
                  <a:srgbClr val="5C6670"/>
                </a:solidFill>
              </a:rPr>
              <a:t>free </a:t>
            </a:r>
            <a:r>
              <a:rPr lang="en-US" dirty="0">
                <a:solidFill>
                  <a:srgbClr val="5C6670"/>
                </a:solidFill>
                <a:hlinkClick r:id="rId4"/>
              </a:rPr>
              <a:t>"Find a Book"</a:t>
            </a:r>
            <a:r>
              <a:rPr lang="en-US" dirty="0">
                <a:solidFill>
                  <a:srgbClr val="5C6670"/>
                </a:solidFill>
              </a:rPr>
              <a:t> search helps readers build custom book lists based on their ability (Lexile measure) and personal interests or school assignments.</a:t>
            </a: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053" y="115568"/>
            <a:ext cx="1445999" cy="141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564630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3239" y="1687055"/>
            <a:ext cx="8908026" cy="4407408"/>
          </a:xfrm>
        </p:spPr>
        <p:txBody>
          <a:bodyPr/>
          <a:lstStyle/>
          <a:p>
            <a:pPr>
              <a:lnSpc>
                <a:spcPct val="150000"/>
              </a:lnSpc>
            </a:pPr>
            <a:r>
              <a:rPr lang="en-US" dirty="0" smtClean="0">
                <a:hlinkClick r:id="rId2"/>
              </a:rPr>
              <a:t>Text Complexity in the Dynamic Learning Maps Alternate </a:t>
            </a:r>
            <a:r>
              <a:rPr lang="en-US" dirty="0" err="1" smtClean="0">
                <a:hlinkClick r:id="rId2"/>
              </a:rPr>
              <a:t>Assesssment</a:t>
            </a:r>
            <a:r>
              <a:rPr lang="en-US" dirty="0" smtClean="0">
                <a:hlinkClick r:id="rId2"/>
              </a:rPr>
              <a:t> </a:t>
            </a:r>
            <a:r>
              <a:rPr lang="en-US" dirty="0" smtClean="0"/>
              <a:t>white paper – Dr. Karen Erickson</a:t>
            </a:r>
          </a:p>
          <a:p>
            <a:pPr>
              <a:lnSpc>
                <a:spcPct val="150000"/>
              </a:lnSpc>
            </a:pPr>
            <a:r>
              <a:rPr lang="en-US" dirty="0" smtClean="0">
                <a:hlinkClick r:id="rId3"/>
              </a:rPr>
              <a:t>Text Complexity:  Qualitative Measures Rubric</a:t>
            </a:r>
            <a:r>
              <a:rPr lang="en-US" dirty="0" smtClean="0"/>
              <a:t> – Informational Text</a:t>
            </a:r>
          </a:p>
          <a:p>
            <a:pPr>
              <a:lnSpc>
                <a:spcPct val="150000"/>
              </a:lnSpc>
            </a:pPr>
            <a:r>
              <a:rPr lang="en-US" dirty="0" smtClean="0">
                <a:hlinkClick r:id="rId4"/>
              </a:rPr>
              <a:t>Text Complexity:  Qualitative Measures Rubric </a:t>
            </a:r>
            <a:r>
              <a:rPr lang="en-US" dirty="0" smtClean="0"/>
              <a:t>– Literary Text</a:t>
            </a:r>
          </a:p>
          <a:p>
            <a:pPr>
              <a:lnSpc>
                <a:spcPct val="150000"/>
              </a:lnSpc>
            </a:pPr>
            <a:r>
              <a:rPr lang="en-US" dirty="0" smtClean="0"/>
              <a:t>Article:  </a:t>
            </a:r>
            <a:r>
              <a:rPr lang="en-US" dirty="0" smtClean="0">
                <a:hlinkClick r:id="rId5"/>
              </a:rPr>
              <a:t>7 Actions Teachers Can Take Right Now:  </a:t>
            </a:r>
            <a:r>
              <a:rPr lang="en-US" dirty="0">
                <a:hlinkClick r:id="rId5"/>
              </a:rPr>
              <a:t>Text Complexity</a:t>
            </a:r>
            <a:r>
              <a:rPr lang="en-US" dirty="0"/>
              <a:t>   </a:t>
            </a:r>
            <a:endParaRPr lang="en-US" dirty="0" smtClean="0"/>
          </a:p>
          <a:p>
            <a:pPr lvl="1">
              <a:lnSpc>
                <a:spcPct val="150000"/>
              </a:lnSpc>
            </a:pPr>
            <a:r>
              <a:rPr lang="en-US" dirty="0" smtClean="0">
                <a:hlinkClick r:id="rId5"/>
              </a:rPr>
              <a:t>http</a:t>
            </a:r>
            <a:r>
              <a:rPr lang="en-US" dirty="0">
                <a:hlinkClick r:id="rId5"/>
              </a:rPr>
              <a:t>://</a:t>
            </a:r>
            <a:r>
              <a:rPr lang="en-US" dirty="0" smtClean="0">
                <a:hlinkClick r:id="rId5"/>
              </a:rPr>
              <a:t>textproject.org/assets/text-matters/Text-Matters_7-Actions-Text-Complexity.pdf</a:t>
            </a:r>
            <a:endParaRPr lang="en-US" dirty="0" smtClean="0"/>
          </a:p>
          <a:p>
            <a:pPr marL="45720" indent="0">
              <a:lnSpc>
                <a:spcPct val="150000"/>
              </a:lnSpc>
              <a:buNone/>
            </a:pPr>
            <a:endParaRPr lang="en-US" dirty="0" smtClean="0"/>
          </a:p>
          <a:p>
            <a:pPr>
              <a:lnSpc>
                <a:spcPct val="150000"/>
              </a:lnSpc>
            </a:pPr>
            <a:endParaRPr lang="en-US" dirty="0" smtClean="0"/>
          </a:p>
        </p:txBody>
      </p:sp>
      <p:sp>
        <p:nvSpPr>
          <p:cNvPr id="3" name="Title 2"/>
          <p:cNvSpPr>
            <a:spLocks noGrp="1"/>
          </p:cNvSpPr>
          <p:nvPr>
            <p:ph type="title"/>
          </p:nvPr>
        </p:nvSpPr>
        <p:spPr/>
        <p:txBody>
          <a:bodyPr/>
          <a:lstStyle/>
          <a:p>
            <a:r>
              <a:rPr lang="en-US" dirty="0" smtClean="0"/>
              <a:t>Text Complexity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61</a:t>
            </a:fld>
            <a:endParaRPr lang="en-US" dirty="0" smtClean="0"/>
          </a:p>
        </p:txBody>
      </p:sp>
    </p:spTree>
    <p:extLst>
      <p:ext uri="{BB962C8B-B14F-4D97-AF65-F5344CB8AC3E}">
        <p14:creationId xmlns:p14="http://schemas.microsoft.com/office/powerpoint/2010/main" val="412190018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Adapting Text</a:t>
            </a:r>
            <a:endParaRPr lang="en-US" dirty="0"/>
          </a:p>
        </p:txBody>
      </p:sp>
    </p:spTree>
    <p:extLst>
      <p:ext uri="{BB962C8B-B14F-4D97-AF65-F5344CB8AC3E}">
        <p14:creationId xmlns:p14="http://schemas.microsoft.com/office/powerpoint/2010/main" val="154361238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lstStyle/>
          <a:p>
            <a:r>
              <a:rPr lang="en-US" dirty="0"/>
              <a:t>Authentic, that is, materials produced primarily for the use of native speakers of the target language, are easily available from a number of sources for most of the world. Some more common sources include:</a:t>
            </a:r>
            <a:br>
              <a:rPr lang="en-US" dirty="0"/>
            </a:br>
            <a:endParaRPr lang="en-US" dirty="0" smtClean="0"/>
          </a:p>
          <a:p>
            <a:endParaRPr lang="en-US" dirty="0"/>
          </a:p>
          <a:p>
            <a:pPr marL="868680" lvl="3" indent="0">
              <a:buNone/>
            </a:pPr>
            <a:r>
              <a:rPr lang="en-US" dirty="0" smtClean="0"/>
              <a:t>	</a:t>
            </a:r>
            <a:r>
              <a:rPr lang="en-US" dirty="0"/>
              <a:t/>
            </a:r>
            <a:br>
              <a:rPr lang="en-US" dirty="0"/>
            </a:br>
            <a:r>
              <a:rPr lang="en-US" dirty="0" smtClean="0">
                <a:hlinkClick r:id="rId2"/>
              </a:rPr>
              <a:t>*ESL Base</a:t>
            </a:r>
            <a:endParaRPr lang="en-US" dirty="0" smtClean="0"/>
          </a:p>
          <a:p>
            <a:pPr marL="868680" lvl="3" indent="0">
              <a:buNone/>
            </a:pPr>
            <a:r>
              <a:rPr lang="en-US" sz="2400" b="1" dirty="0" smtClean="0">
                <a:solidFill>
                  <a:schemeClr val="accent3">
                    <a:lumMod val="75000"/>
                  </a:schemeClr>
                </a:solidFill>
              </a:rPr>
              <a:t>• </a:t>
            </a:r>
            <a:r>
              <a:rPr lang="en-US" sz="2400" b="1" dirty="0">
                <a:solidFill>
                  <a:schemeClr val="accent3">
                    <a:lumMod val="75000"/>
                  </a:schemeClr>
                </a:solidFill>
              </a:rPr>
              <a:t>Books</a:t>
            </a:r>
            <a:br>
              <a:rPr lang="en-US" sz="2400" b="1" dirty="0">
                <a:solidFill>
                  <a:schemeClr val="accent3">
                    <a:lumMod val="75000"/>
                  </a:schemeClr>
                </a:solidFill>
              </a:rPr>
            </a:br>
            <a:r>
              <a:rPr lang="en-US" sz="2400" b="1" dirty="0">
                <a:solidFill>
                  <a:schemeClr val="accent3">
                    <a:lumMod val="75000"/>
                  </a:schemeClr>
                </a:solidFill>
              </a:rPr>
              <a:t>• Magazines</a:t>
            </a:r>
            <a:br>
              <a:rPr lang="en-US" sz="2400" b="1" dirty="0">
                <a:solidFill>
                  <a:schemeClr val="accent3">
                    <a:lumMod val="75000"/>
                  </a:schemeClr>
                </a:solidFill>
              </a:rPr>
            </a:br>
            <a:r>
              <a:rPr lang="en-US" sz="2400" b="1" dirty="0">
                <a:solidFill>
                  <a:schemeClr val="accent3">
                    <a:lumMod val="75000"/>
                  </a:schemeClr>
                </a:solidFill>
              </a:rPr>
              <a:t>• Newspapers</a:t>
            </a:r>
            <a:br>
              <a:rPr lang="en-US" sz="2400" b="1" dirty="0">
                <a:solidFill>
                  <a:schemeClr val="accent3">
                    <a:lumMod val="75000"/>
                  </a:schemeClr>
                </a:solidFill>
              </a:rPr>
            </a:br>
            <a:r>
              <a:rPr lang="en-US" sz="2400" b="1" dirty="0">
                <a:solidFill>
                  <a:schemeClr val="accent3">
                    <a:lumMod val="75000"/>
                  </a:schemeClr>
                </a:solidFill>
              </a:rPr>
              <a:t>• TV</a:t>
            </a:r>
            <a:br>
              <a:rPr lang="en-US" sz="2400" b="1" dirty="0">
                <a:solidFill>
                  <a:schemeClr val="accent3">
                    <a:lumMod val="75000"/>
                  </a:schemeClr>
                </a:solidFill>
              </a:rPr>
            </a:br>
            <a:r>
              <a:rPr lang="en-US" sz="2400" b="1" dirty="0">
                <a:solidFill>
                  <a:schemeClr val="accent3">
                    <a:lumMod val="75000"/>
                  </a:schemeClr>
                </a:solidFill>
              </a:rPr>
              <a:t>• Radio</a:t>
            </a:r>
            <a:br>
              <a:rPr lang="en-US" sz="2400" b="1" dirty="0">
                <a:solidFill>
                  <a:schemeClr val="accent3">
                    <a:lumMod val="75000"/>
                  </a:schemeClr>
                </a:solidFill>
              </a:rPr>
            </a:br>
            <a:r>
              <a:rPr lang="en-US" sz="2400" b="1" dirty="0">
                <a:solidFill>
                  <a:schemeClr val="accent3">
                    <a:lumMod val="75000"/>
                  </a:schemeClr>
                </a:solidFill>
              </a:rPr>
              <a:t>• Internet</a:t>
            </a:r>
            <a:br>
              <a:rPr lang="en-US" sz="2400" b="1" dirty="0">
                <a:solidFill>
                  <a:schemeClr val="accent3">
                    <a:lumMod val="75000"/>
                  </a:schemeClr>
                </a:solidFill>
              </a:rPr>
            </a:br>
            <a:r>
              <a:rPr lang="en-US" sz="2400" b="1" dirty="0">
                <a:solidFill>
                  <a:schemeClr val="accent3">
                    <a:lumMod val="75000"/>
                  </a:schemeClr>
                </a:solidFill>
              </a:rPr>
              <a:t>• Videos</a:t>
            </a:r>
            <a:br>
              <a:rPr lang="en-US" sz="2400" b="1" dirty="0">
                <a:solidFill>
                  <a:schemeClr val="accent3">
                    <a:lumMod val="75000"/>
                  </a:schemeClr>
                </a:solidFill>
              </a:rPr>
            </a:br>
            <a:r>
              <a:rPr lang="en-US" sz="2400" b="1" dirty="0">
                <a:solidFill>
                  <a:schemeClr val="accent3">
                    <a:lumMod val="75000"/>
                  </a:schemeClr>
                </a:solidFill>
              </a:rPr>
              <a:t>• Audiocassettes</a:t>
            </a:r>
            <a:br>
              <a:rPr lang="en-US" sz="2400" b="1" dirty="0">
                <a:solidFill>
                  <a:schemeClr val="accent3">
                    <a:lumMod val="75000"/>
                  </a:schemeClr>
                </a:solidFill>
              </a:rPr>
            </a:br>
            <a:r>
              <a:rPr lang="en-US" sz="2400" b="1" dirty="0">
                <a:solidFill>
                  <a:schemeClr val="accent3">
                    <a:lumMod val="75000"/>
                  </a:schemeClr>
                </a:solidFill>
              </a:rPr>
              <a:t>• Course books</a:t>
            </a:r>
            <a:br>
              <a:rPr lang="en-US" sz="2400" b="1" dirty="0">
                <a:solidFill>
                  <a:schemeClr val="accent3">
                    <a:lumMod val="75000"/>
                  </a:schemeClr>
                </a:solidFill>
              </a:rPr>
            </a:br>
            <a:r>
              <a:rPr lang="en-US" sz="2400" b="1" dirty="0">
                <a:solidFill>
                  <a:schemeClr val="accent3">
                    <a:lumMod val="75000"/>
                  </a:schemeClr>
                </a:solidFill>
              </a:rPr>
              <a:t>• CDs</a:t>
            </a:r>
            <a:br>
              <a:rPr lang="en-US" sz="2400" b="1" dirty="0">
                <a:solidFill>
                  <a:schemeClr val="accent3">
                    <a:lumMod val="75000"/>
                  </a:schemeClr>
                </a:solidFill>
              </a:rPr>
            </a:br>
            <a:r>
              <a:rPr lang="en-US" sz="2400" b="1" dirty="0">
                <a:solidFill>
                  <a:schemeClr val="accent3">
                    <a:lumMod val="75000"/>
                  </a:schemeClr>
                </a:solidFill>
              </a:rPr>
              <a:t>• Libraries</a:t>
            </a:r>
            <a:br>
              <a:rPr lang="en-US" sz="2400" b="1" dirty="0">
                <a:solidFill>
                  <a:schemeClr val="accent3">
                    <a:lumMod val="75000"/>
                  </a:schemeClr>
                </a:solidFill>
              </a:rPr>
            </a:br>
            <a:endParaRPr lang="en-US" sz="2400" b="1" dirty="0">
              <a:solidFill>
                <a:schemeClr val="accent3">
                  <a:lumMod val="75000"/>
                </a:schemeClr>
              </a:solidFill>
            </a:endParaRPr>
          </a:p>
        </p:txBody>
      </p:sp>
      <p:sp>
        <p:nvSpPr>
          <p:cNvPr id="3" name="Title 2"/>
          <p:cNvSpPr>
            <a:spLocks noGrp="1"/>
          </p:cNvSpPr>
          <p:nvPr>
            <p:ph type="title"/>
          </p:nvPr>
        </p:nvSpPr>
        <p:spPr/>
        <p:txBody>
          <a:bodyPr/>
          <a:lstStyle/>
          <a:p>
            <a:r>
              <a:rPr lang="en-US" dirty="0" smtClean="0"/>
              <a:t>Authentic Text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63</a:t>
            </a:fld>
            <a:endParaRPr lang="en-US" dirty="0" smtClean="0"/>
          </a:p>
        </p:txBody>
      </p:sp>
    </p:spTree>
    <p:extLst>
      <p:ext uri="{BB962C8B-B14F-4D97-AF65-F5344CB8AC3E}">
        <p14:creationId xmlns:p14="http://schemas.microsoft.com/office/powerpoint/2010/main" val="88749849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solidFill>
              <a:schemeClr val="accent1"/>
            </a:solidFill>
          </a:ln>
        </p:spPr>
        <p:txBody>
          <a:bodyPr/>
          <a:lstStyle/>
          <a:p>
            <a:r>
              <a:rPr lang="en-US" sz="2800" dirty="0" smtClean="0">
                <a:solidFill>
                  <a:schemeClr val="accent6"/>
                </a:solidFill>
              </a:rPr>
              <a:t>Adjusting Lexile Level    </a:t>
            </a:r>
          </a:p>
          <a:p>
            <a:pPr lvl="1"/>
            <a:r>
              <a:rPr lang="en-US" b="1" dirty="0" smtClean="0">
                <a:hlinkClick r:id="rId2"/>
              </a:rPr>
              <a:t>NEWSELA</a:t>
            </a:r>
            <a:r>
              <a:rPr lang="en-US" dirty="0"/>
              <a:t>     </a:t>
            </a:r>
            <a:r>
              <a:rPr lang="en-US" sz="2000" dirty="0">
                <a:hlinkClick r:id="rId3"/>
              </a:rPr>
              <a:t>https://www.newsela.com/articles/goodall-book/id/10476</a:t>
            </a:r>
            <a:r>
              <a:rPr lang="en-US" sz="2000" dirty="0" smtClean="0">
                <a:hlinkClick r:id="rId3"/>
              </a:rPr>
              <a:t>/</a:t>
            </a:r>
            <a:endParaRPr lang="en-US" dirty="0" smtClean="0"/>
          </a:p>
          <a:p>
            <a:pPr lvl="1"/>
            <a:r>
              <a:rPr lang="en-US" b="1" dirty="0" smtClean="0">
                <a:hlinkClick r:id="rId4"/>
              </a:rPr>
              <a:t>The Lexile Framework for Reading</a:t>
            </a:r>
            <a:r>
              <a:rPr lang="en-US" b="1" dirty="0" smtClean="0"/>
              <a:t>  </a:t>
            </a:r>
            <a:r>
              <a:rPr lang="en-US" dirty="0" smtClean="0">
                <a:solidFill>
                  <a:schemeClr val="accent6"/>
                </a:solidFill>
              </a:rPr>
              <a:t>(Handout)</a:t>
            </a:r>
          </a:p>
          <a:p>
            <a:pPr lvl="2"/>
            <a:r>
              <a:rPr lang="en-US" dirty="0" smtClean="0"/>
              <a:t>Type or copy and paste the text that needs to be rewritten into Word</a:t>
            </a:r>
          </a:p>
          <a:p>
            <a:pPr lvl="2"/>
            <a:r>
              <a:rPr lang="en-US" dirty="0" smtClean="0">
                <a:hlinkClick r:id="rId5"/>
              </a:rPr>
              <a:t>Lexile Analyzer</a:t>
            </a:r>
            <a:endParaRPr lang="en-US" dirty="0" smtClean="0"/>
          </a:p>
          <a:p>
            <a:pPr lvl="1"/>
            <a:r>
              <a:rPr lang="en-US" dirty="0" smtClean="0"/>
              <a:t>PARCC </a:t>
            </a:r>
          </a:p>
          <a:p>
            <a:pPr lvl="2"/>
            <a:r>
              <a:rPr lang="en-US" sz="2400" dirty="0" smtClean="0"/>
              <a:t>Appendix B:  Text Exemplars and </a:t>
            </a:r>
          </a:p>
          <a:p>
            <a:pPr marL="365760" lvl="1" indent="0">
              <a:buNone/>
            </a:pPr>
            <a:r>
              <a:rPr lang="en-US" dirty="0" smtClean="0"/>
              <a:t>	Sample Performance Tasks</a:t>
            </a:r>
          </a:p>
          <a:p>
            <a:pPr lvl="2"/>
            <a:r>
              <a:rPr lang="en-US" b="1" dirty="0" smtClean="0">
                <a:hlinkClick r:id="rId6"/>
              </a:rPr>
              <a:t>Text Compactor</a:t>
            </a:r>
            <a:endParaRPr lang="en-US" b="1" dirty="0" smtClean="0"/>
          </a:p>
          <a:p>
            <a:pPr lvl="2"/>
            <a:r>
              <a:rPr lang="en-US" b="1" dirty="0" smtClean="0">
                <a:hlinkClick r:id="rId7"/>
              </a:rPr>
              <a:t>DLM Exemplar Text Supports</a:t>
            </a:r>
            <a:endParaRPr lang="en-US" b="1" dirty="0"/>
          </a:p>
        </p:txBody>
      </p:sp>
      <p:sp>
        <p:nvSpPr>
          <p:cNvPr id="3" name="Title 2"/>
          <p:cNvSpPr>
            <a:spLocks noGrp="1"/>
          </p:cNvSpPr>
          <p:nvPr>
            <p:ph type="title"/>
          </p:nvPr>
        </p:nvSpPr>
        <p:spPr/>
        <p:txBody>
          <a:bodyPr/>
          <a:lstStyle/>
          <a:p>
            <a:r>
              <a:rPr lang="en-US" dirty="0" smtClean="0"/>
              <a:t>Adapting Text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64</a:t>
            </a:fld>
            <a:endParaRPr lang="en-US" dirty="0" smtClean="0"/>
          </a:p>
        </p:txBody>
      </p:sp>
      <p:pic>
        <p:nvPicPr>
          <p:cNvPr id="5122"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239804" y="3598606"/>
            <a:ext cx="2035309" cy="2527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824529"/>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solidFill>
                  <a:schemeClr val="accent6"/>
                </a:solidFill>
              </a:rPr>
              <a:t>Open Appendix B:  Text Exemplars and Sample Performance </a:t>
            </a:r>
            <a:r>
              <a:rPr lang="en-US" sz="2800" dirty="0">
                <a:solidFill>
                  <a:schemeClr val="accent6"/>
                </a:solidFill>
              </a:rPr>
              <a:t>Tasks  </a:t>
            </a:r>
            <a:r>
              <a:rPr lang="en-US" sz="2800" dirty="0" smtClean="0">
                <a:solidFill>
                  <a:schemeClr val="accent6"/>
                </a:solidFill>
              </a:rPr>
              <a:t>	</a:t>
            </a:r>
            <a:r>
              <a:rPr lang="en-US" dirty="0" smtClean="0">
                <a:solidFill>
                  <a:schemeClr val="accent6"/>
                </a:solidFill>
                <a:hlinkClick r:id="rId3"/>
              </a:rPr>
              <a:t>http</a:t>
            </a:r>
            <a:r>
              <a:rPr lang="en-US" dirty="0">
                <a:solidFill>
                  <a:schemeClr val="accent6"/>
                </a:solidFill>
                <a:hlinkClick r:id="rId3"/>
              </a:rPr>
              <a:t>://</a:t>
            </a:r>
            <a:r>
              <a:rPr lang="en-US" dirty="0" smtClean="0">
                <a:solidFill>
                  <a:schemeClr val="accent6"/>
                </a:solidFill>
                <a:hlinkClick r:id="rId3"/>
              </a:rPr>
              <a:t>www.corestandards.org/assets/Appendix_B.pdf</a:t>
            </a:r>
            <a:endParaRPr lang="en-US" dirty="0" smtClean="0">
              <a:solidFill>
                <a:schemeClr val="accent6"/>
              </a:solidFill>
            </a:endParaRPr>
          </a:p>
          <a:p>
            <a:endParaRPr lang="en-US" sz="2800" dirty="0" smtClean="0"/>
          </a:p>
          <a:p>
            <a:r>
              <a:rPr lang="en-US" sz="2800" dirty="0" smtClean="0"/>
              <a:t>Save As:   to your hard drive (PDF)</a:t>
            </a:r>
          </a:p>
          <a:p>
            <a:endParaRPr lang="en-US" sz="2800" dirty="0" smtClean="0"/>
          </a:p>
          <a:p>
            <a:r>
              <a:rPr lang="en-US" sz="2800" dirty="0" smtClean="0"/>
              <a:t>Open to Page 64 </a:t>
            </a:r>
          </a:p>
          <a:p>
            <a:pPr lvl="1"/>
            <a:r>
              <a:rPr lang="en-US" sz="2400" dirty="0" smtClean="0"/>
              <a:t>Babbitt, Natalie, </a:t>
            </a:r>
            <a:r>
              <a:rPr lang="en-US" sz="2400" b="1" i="1" dirty="0" smtClean="0"/>
              <a:t>Tuck Everlasting</a:t>
            </a:r>
            <a:endParaRPr lang="en-US" sz="2400" dirty="0"/>
          </a:p>
        </p:txBody>
      </p:sp>
      <p:sp>
        <p:nvSpPr>
          <p:cNvPr id="3" name="Title 2"/>
          <p:cNvSpPr>
            <a:spLocks noGrp="1"/>
          </p:cNvSpPr>
          <p:nvPr>
            <p:ph type="title"/>
          </p:nvPr>
        </p:nvSpPr>
        <p:spPr/>
        <p:txBody>
          <a:bodyPr/>
          <a:lstStyle/>
          <a:p>
            <a:r>
              <a:rPr lang="en-US" dirty="0" smtClean="0"/>
              <a:t>Adapting Text Demo</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65</a:t>
            </a:fld>
            <a:endParaRPr lang="en-US" dirty="0" smtClean="0"/>
          </a:p>
        </p:txBody>
      </p:sp>
    </p:spTree>
    <p:extLst>
      <p:ext uri="{BB962C8B-B14F-4D97-AF65-F5344CB8AC3E}">
        <p14:creationId xmlns:p14="http://schemas.microsoft.com/office/powerpoint/2010/main" val="321977269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Hold mouse down to highlight text</a:t>
            </a:r>
          </a:p>
          <a:p>
            <a:r>
              <a:rPr lang="en-US" sz="3200" dirty="0" smtClean="0"/>
              <a:t>Cut and Paste into Word</a:t>
            </a:r>
          </a:p>
          <a:p>
            <a:pPr lvl="1"/>
            <a:r>
              <a:rPr lang="en-US" sz="3200" dirty="0" smtClean="0"/>
              <a:t>Adjust print size and margins to leave room for close reading annotation</a:t>
            </a:r>
          </a:p>
          <a:p>
            <a:pPr lvl="1"/>
            <a:r>
              <a:rPr lang="en-US" sz="3200" dirty="0" smtClean="0"/>
              <a:t>Highlight vocabulary</a:t>
            </a:r>
            <a:endParaRPr lang="en-US" sz="3600" dirty="0" smtClean="0"/>
          </a:p>
          <a:p>
            <a:pPr marL="45720" indent="0">
              <a:buNone/>
            </a:pPr>
            <a:endParaRPr lang="en-US" dirty="0"/>
          </a:p>
        </p:txBody>
      </p:sp>
      <p:sp>
        <p:nvSpPr>
          <p:cNvPr id="3" name="Title 2"/>
          <p:cNvSpPr>
            <a:spLocks noGrp="1"/>
          </p:cNvSpPr>
          <p:nvPr>
            <p:ph type="title"/>
          </p:nvPr>
        </p:nvSpPr>
        <p:spPr/>
        <p:txBody>
          <a:bodyPr/>
          <a:lstStyle/>
          <a:p>
            <a:r>
              <a:rPr lang="en-US" dirty="0" smtClean="0"/>
              <a:t>Adapting Text Demo</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66</a:t>
            </a:fld>
            <a:endParaRPr lang="en-US" dirty="0" smtClean="0"/>
          </a:p>
        </p:txBody>
      </p:sp>
    </p:spTree>
    <p:extLst>
      <p:ext uri="{BB962C8B-B14F-4D97-AF65-F5344CB8AC3E}">
        <p14:creationId xmlns:p14="http://schemas.microsoft.com/office/powerpoint/2010/main" val="272573202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fld id="{757A2F4E-5D54-B04B-91BD-7E78EE1FE9FD}" type="slidenum">
              <a:rPr lang="en-US" smtClean="0"/>
              <a:pPr/>
              <a:t>67</a:t>
            </a:fld>
            <a:endParaRPr lang="en-US" dirty="0" smtClean="0"/>
          </a:p>
        </p:txBody>
      </p:sp>
      <p:sp>
        <p:nvSpPr>
          <p:cNvPr id="4" name="Rectangle 3"/>
          <p:cNvSpPr/>
          <p:nvPr/>
        </p:nvSpPr>
        <p:spPr>
          <a:xfrm>
            <a:off x="0" y="-79653"/>
            <a:ext cx="8996516" cy="6740307"/>
          </a:xfrm>
          <a:prstGeom prst="rect">
            <a:avLst/>
          </a:prstGeom>
        </p:spPr>
        <p:txBody>
          <a:bodyPr wrap="square">
            <a:spAutoFit/>
          </a:bodyPr>
          <a:lstStyle/>
          <a:p>
            <a:r>
              <a:rPr lang="en-US" sz="2400" b="1" dirty="0">
                <a:solidFill>
                  <a:srgbClr val="5C6670"/>
                </a:solidFill>
              </a:rPr>
              <a:t>Babbitt, Natalie. </a:t>
            </a:r>
            <a:r>
              <a:rPr lang="en-US" sz="2400" b="1" i="1" dirty="0">
                <a:solidFill>
                  <a:srgbClr val="5C6670"/>
                </a:solidFill>
              </a:rPr>
              <a:t>Tuck Everlasting. </a:t>
            </a:r>
            <a:r>
              <a:rPr lang="en-US" sz="2400" b="1" dirty="0">
                <a:solidFill>
                  <a:srgbClr val="5C6670"/>
                </a:solidFill>
              </a:rPr>
              <a:t>New York: Farrar, Straus and Giroux, 1975. (1975)</a:t>
            </a:r>
            <a:endParaRPr lang="en-US" sz="2400" dirty="0">
              <a:solidFill>
                <a:srgbClr val="5C6670"/>
              </a:solidFill>
            </a:endParaRPr>
          </a:p>
          <a:p>
            <a:r>
              <a:rPr lang="en-US" sz="2400" b="1" dirty="0">
                <a:solidFill>
                  <a:srgbClr val="5C6670"/>
                </a:solidFill>
              </a:rPr>
              <a:t>From Chapter 12</a:t>
            </a:r>
            <a:endParaRPr lang="en-US" sz="2400" dirty="0">
              <a:solidFill>
                <a:srgbClr val="5C6670"/>
              </a:solidFill>
            </a:endParaRPr>
          </a:p>
          <a:p>
            <a:r>
              <a:rPr lang="en-US" sz="2400" dirty="0">
                <a:solidFill>
                  <a:srgbClr val="5C6670"/>
                </a:solidFill>
              </a:rPr>
              <a:t> </a:t>
            </a:r>
          </a:p>
          <a:p>
            <a:r>
              <a:rPr lang="en-US" sz="2400" dirty="0">
                <a:solidFill>
                  <a:srgbClr val="5C6670"/>
                </a:solidFill>
              </a:rPr>
              <a:t>The sky was a ragged blaze of red and pink and orange, and its double trembled on the surface of the pond like color spilled from a </a:t>
            </a:r>
            <a:r>
              <a:rPr lang="en-US" sz="2400" dirty="0" err="1">
                <a:solidFill>
                  <a:srgbClr val="5C6670"/>
                </a:solidFill>
              </a:rPr>
              <a:t>paintbox</a:t>
            </a:r>
            <a:r>
              <a:rPr lang="en-US" sz="2400" dirty="0">
                <a:solidFill>
                  <a:srgbClr val="5C6670"/>
                </a:solidFill>
              </a:rPr>
              <a:t>. The sun was dropping fast now, a soft red sliding egg yolk, and already to the east there was a darkening to purple. Winnie, newly brave with her thoughts of being rescued, climbed boldly into the rowboat. The hard heels of her buttoned boots made a hollow banging sound against its wet boards, loud in the warm and breathless quiet. Across the pond a bullfrog spoke a deep note of warning. Tuck climbed in, too, pushing off, and, settling the oars into their locks, dipped them into the </a:t>
            </a:r>
            <a:r>
              <a:rPr lang="en-US" sz="2400" dirty="0" err="1">
                <a:solidFill>
                  <a:srgbClr val="5C6670"/>
                </a:solidFill>
              </a:rPr>
              <a:t>silty</a:t>
            </a:r>
            <a:r>
              <a:rPr lang="en-US" sz="2400" dirty="0">
                <a:solidFill>
                  <a:srgbClr val="5C6670"/>
                </a:solidFill>
              </a:rPr>
              <a:t> bottom in one strong pull. The rowboat slipped from the bank then, silently, and glided out, tall water grasses whispering away from its sides, releasing it.  Here and there the still surface of the water dimpled, and bright rings spread noiselessly and vanished. “Feeding time,” said Tuck </a:t>
            </a:r>
            <a:r>
              <a:rPr lang="en-US" sz="2400" dirty="0" smtClean="0">
                <a:solidFill>
                  <a:srgbClr val="5C6670"/>
                </a:solidFill>
              </a:rPr>
              <a:t>softly….</a:t>
            </a:r>
            <a:endParaRPr lang="en-US" sz="2400" dirty="0">
              <a:solidFill>
                <a:srgbClr val="5C6670"/>
              </a:solidFill>
            </a:endParaRPr>
          </a:p>
        </p:txBody>
      </p:sp>
    </p:spTree>
    <p:extLst>
      <p:ext uri="{BB962C8B-B14F-4D97-AF65-F5344CB8AC3E}">
        <p14:creationId xmlns:p14="http://schemas.microsoft.com/office/powerpoint/2010/main" val="295292815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3200" dirty="0" smtClean="0"/>
              <a:t>Copy original text</a:t>
            </a:r>
          </a:p>
          <a:p>
            <a:r>
              <a:rPr lang="en-US" sz="3200" dirty="0" smtClean="0"/>
              <a:t>Open Text </a:t>
            </a:r>
            <a:r>
              <a:rPr lang="en-US" sz="3200" dirty="0"/>
              <a:t>Compactor  </a:t>
            </a:r>
            <a:r>
              <a:rPr lang="en-US" sz="3200" dirty="0">
                <a:hlinkClick r:id="rId2"/>
              </a:rPr>
              <a:t>http://textcompactor.com</a:t>
            </a:r>
            <a:r>
              <a:rPr lang="en-US" sz="3200" dirty="0" smtClean="0">
                <a:hlinkClick r:id="rId2"/>
              </a:rPr>
              <a:t>/</a:t>
            </a:r>
            <a:endParaRPr lang="en-US" sz="3200" dirty="0" smtClean="0"/>
          </a:p>
          <a:p>
            <a:r>
              <a:rPr lang="en-US" sz="3200" dirty="0" smtClean="0"/>
              <a:t>Paste text</a:t>
            </a:r>
          </a:p>
          <a:p>
            <a:endParaRPr lang="en-US" dirty="0"/>
          </a:p>
        </p:txBody>
      </p:sp>
      <p:sp>
        <p:nvSpPr>
          <p:cNvPr id="3" name="Title 2"/>
          <p:cNvSpPr>
            <a:spLocks noGrp="1"/>
          </p:cNvSpPr>
          <p:nvPr>
            <p:ph type="title"/>
          </p:nvPr>
        </p:nvSpPr>
        <p:spPr/>
        <p:txBody>
          <a:bodyPr/>
          <a:lstStyle/>
          <a:p>
            <a:r>
              <a:rPr lang="en-US" dirty="0" smtClean="0"/>
              <a:t>Adapting Text Demo</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68</a:t>
            </a:fld>
            <a:endParaRPr lang="en-US" dirty="0" smtClean="0"/>
          </a:p>
        </p:txBody>
      </p:sp>
    </p:spTree>
    <p:extLst>
      <p:ext uri="{BB962C8B-B14F-4D97-AF65-F5344CB8AC3E}">
        <p14:creationId xmlns:p14="http://schemas.microsoft.com/office/powerpoint/2010/main" val="2844959777"/>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For Read Aloud – </a:t>
            </a:r>
            <a:r>
              <a:rPr lang="en-US" sz="2800" dirty="0" smtClean="0"/>
              <a:t>PDF</a:t>
            </a:r>
            <a:endParaRPr lang="en-US" sz="2800" dirty="0"/>
          </a:p>
          <a:p>
            <a:pPr lvl="1"/>
            <a:r>
              <a:rPr lang="en-US" sz="2400" b="1" dirty="0"/>
              <a:t>View &gt;   Read Out Loud &gt; </a:t>
            </a:r>
            <a:r>
              <a:rPr lang="en-US" sz="2400" dirty="0"/>
              <a:t>activate or deactivate/ read selection/whole page</a:t>
            </a:r>
          </a:p>
          <a:p>
            <a:pPr lvl="1"/>
            <a:r>
              <a:rPr lang="en-US" sz="2400" b="1" dirty="0"/>
              <a:t>View &gt;  Full Screen Mode  </a:t>
            </a:r>
            <a:r>
              <a:rPr lang="en-US" sz="2400" dirty="0"/>
              <a:t>(Can Zoom – Control + Roll Mouse or </a:t>
            </a:r>
            <a:r>
              <a:rPr lang="en-US" sz="4400" b="1" dirty="0"/>
              <a:t>+ </a:t>
            </a:r>
            <a:r>
              <a:rPr lang="en-US" sz="2400" dirty="0"/>
              <a:t>at top</a:t>
            </a:r>
            <a:r>
              <a:rPr lang="en-US" sz="2400" dirty="0" smtClean="0"/>
              <a:t>)</a:t>
            </a:r>
          </a:p>
          <a:p>
            <a:r>
              <a:rPr lang="en-US" sz="2600" dirty="0" smtClean="0"/>
              <a:t>Natural Readers </a:t>
            </a:r>
            <a:r>
              <a:rPr lang="en-US" sz="2600" dirty="0"/>
              <a:t>software  </a:t>
            </a:r>
            <a:r>
              <a:rPr lang="en-US" sz="2600" dirty="0">
                <a:hlinkClick r:id="rId2"/>
              </a:rPr>
              <a:t>http://www.naturalreaders.com</a:t>
            </a:r>
            <a:r>
              <a:rPr lang="en-US" sz="2600" dirty="0" smtClean="0">
                <a:hlinkClick r:id="rId2"/>
              </a:rPr>
              <a:t>/</a:t>
            </a:r>
            <a:endParaRPr lang="en-US" sz="2600" dirty="0" smtClean="0"/>
          </a:p>
          <a:p>
            <a:pPr marL="45720" indent="0">
              <a:buNone/>
            </a:pPr>
            <a:endParaRPr lang="en-US" sz="2600" dirty="0"/>
          </a:p>
          <a:p>
            <a:pPr marL="45720" indent="0">
              <a:buNone/>
            </a:pPr>
            <a:r>
              <a:rPr lang="en-US" sz="2600" dirty="0" smtClean="0"/>
              <a:t>Many others…..</a:t>
            </a:r>
          </a:p>
          <a:p>
            <a:pPr lvl="1"/>
            <a:endParaRPr lang="en-US" sz="2400" dirty="0"/>
          </a:p>
          <a:p>
            <a:endParaRPr lang="en-US" dirty="0"/>
          </a:p>
        </p:txBody>
      </p:sp>
      <p:sp>
        <p:nvSpPr>
          <p:cNvPr id="3" name="Title 2"/>
          <p:cNvSpPr>
            <a:spLocks noGrp="1"/>
          </p:cNvSpPr>
          <p:nvPr>
            <p:ph type="title"/>
          </p:nvPr>
        </p:nvSpPr>
        <p:spPr/>
        <p:txBody>
          <a:bodyPr/>
          <a:lstStyle/>
          <a:p>
            <a:r>
              <a:rPr lang="en-US" dirty="0" smtClean="0"/>
              <a:t>Adapting Text Demo</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69</a:t>
            </a:fld>
            <a:endParaRPr lang="en-US" dirty="0" smtClean="0"/>
          </a:p>
        </p:txBody>
      </p:sp>
    </p:spTree>
    <p:extLst>
      <p:ext uri="{BB962C8B-B14F-4D97-AF65-F5344CB8AC3E}">
        <p14:creationId xmlns:p14="http://schemas.microsoft.com/office/powerpoint/2010/main" val="97527168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211744295"/>
              </p:ext>
            </p:extLst>
          </p:nvPr>
        </p:nvGraphicFramePr>
        <p:xfrm>
          <a:off x="203200" y="1719263"/>
          <a:ext cx="8788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t>Starting on the Same Page….</a:t>
            </a:r>
            <a:endParaRPr lang="en-US" dirty="0"/>
          </a:p>
        </p:txBody>
      </p:sp>
      <p:sp>
        <p:nvSpPr>
          <p:cNvPr id="5" name="Footer Placeholder 4"/>
          <p:cNvSpPr>
            <a:spLocks noGrp="1"/>
          </p:cNvSpPr>
          <p:nvPr>
            <p:ph type="ftr" sz="quarter" idx="3"/>
          </p:nvPr>
        </p:nvSpPr>
        <p:spPr/>
        <p:txBody>
          <a:bodyPr/>
          <a:lstStyle/>
          <a:p>
            <a:fld id="{757A2F4E-5D54-B04B-91BD-7E78EE1FE9FD}" type="slidenum">
              <a:rPr lang="en-US" smtClean="0"/>
              <a:pPr/>
              <a:t>7</a:t>
            </a:fld>
            <a:endParaRPr lang="en-US" dirty="0" smtClean="0"/>
          </a:p>
        </p:txBody>
      </p:sp>
    </p:spTree>
    <p:extLst>
      <p:ext uri="{BB962C8B-B14F-4D97-AF65-F5344CB8AC3E}">
        <p14:creationId xmlns:p14="http://schemas.microsoft.com/office/powerpoint/2010/main" val="70427306"/>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endParaRPr lang="en-US" sz="2400" dirty="0"/>
          </a:p>
          <a:p>
            <a:r>
              <a:rPr lang="en-US" dirty="0" err="1"/>
              <a:t>Rewordify</a:t>
            </a:r>
            <a:r>
              <a:rPr lang="en-US" dirty="0"/>
              <a:t>  </a:t>
            </a:r>
            <a:r>
              <a:rPr lang="en-US" dirty="0">
                <a:hlinkClick r:id="rId2"/>
              </a:rPr>
              <a:t>https://rewordify.com/index.php</a:t>
            </a:r>
            <a:endParaRPr lang="en-US" dirty="0"/>
          </a:p>
          <a:p>
            <a:pPr marL="45720" indent="0">
              <a:buNone/>
            </a:pPr>
            <a:endParaRPr lang="en-US" dirty="0" smtClean="0"/>
          </a:p>
          <a:p>
            <a:pPr marL="45720" indent="0">
              <a:buNone/>
            </a:pPr>
            <a:r>
              <a:rPr lang="en-US" dirty="0" smtClean="0"/>
              <a:t>Copy and paste the </a:t>
            </a:r>
            <a:r>
              <a:rPr lang="en-US" i="1" dirty="0" smtClean="0"/>
              <a:t>Tuck Everlasting </a:t>
            </a:r>
            <a:r>
              <a:rPr lang="en-US" dirty="0" smtClean="0"/>
              <a:t>text into the top box.</a:t>
            </a:r>
            <a:endParaRPr lang="en-US" dirty="0"/>
          </a:p>
        </p:txBody>
      </p:sp>
      <p:sp>
        <p:nvSpPr>
          <p:cNvPr id="3" name="Title 2"/>
          <p:cNvSpPr>
            <a:spLocks noGrp="1"/>
          </p:cNvSpPr>
          <p:nvPr>
            <p:ph type="title"/>
          </p:nvPr>
        </p:nvSpPr>
        <p:spPr/>
        <p:txBody>
          <a:bodyPr/>
          <a:lstStyle/>
          <a:p>
            <a:r>
              <a:rPr lang="en-US" dirty="0" smtClean="0"/>
              <a:t>Adapting Text Complexity Demo</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70</a:t>
            </a:fld>
            <a:endParaRPr lang="en-US" dirty="0" smtClean="0"/>
          </a:p>
        </p:txBody>
      </p:sp>
    </p:spTree>
    <p:extLst>
      <p:ext uri="{BB962C8B-B14F-4D97-AF65-F5344CB8AC3E}">
        <p14:creationId xmlns:p14="http://schemas.microsoft.com/office/powerpoint/2010/main" val="2374461129"/>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Close Reading Strategies</a:t>
            </a:r>
            <a:endParaRPr lang="en-US" dirty="0"/>
          </a:p>
        </p:txBody>
      </p:sp>
    </p:spTree>
    <p:extLst>
      <p:ext uri="{BB962C8B-B14F-4D97-AF65-F5344CB8AC3E}">
        <p14:creationId xmlns:p14="http://schemas.microsoft.com/office/powerpoint/2010/main" val="11948805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Close Look at Close Reading</a:t>
            </a:r>
          </a:p>
          <a:p>
            <a:pPr lvl="1"/>
            <a:r>
              <a:rPr lang="en-US" dirty="0">
                <a:hlinkClick r:id="rId2"/>
              </a:rPr>
              <a:t>http://</a:t>
            </a:r>
            <a:r>
              <a:rPr lang="en-US" dirty="0" smtClean="0">
                <a:hlinkClick r:id="rId2"/>
              </a:rPr>
              <a:t>nieonline.com/tbtimes/downloads/CCSS_reading.pdf</a:t>
            </a:r>
            <a:endParaRPr lang="en-US" dirty="0" smtClean="0"/>
          </a:p>
          <a:p>
            <a:r>
              <a:rPr lang="en-US" dirty="0" smtClean="0"/>
              <a:t>Videos on Text Annotation</a:t>
            </a:r>
          </a:p>
          <a:p>
            <a:pPr lvl="1"/>
            <a:r>
              <a:rPr lang="en-US" dirty="0" smtClean="0"/>
              <a:t>How to Do Close Reading of Text</a:t>
            </a:r>
            <a:endParaRPr lang="en-US" dirty="0" smtClean="0">
              <a:hlinkClick r:id=""/>
            </a:endParaRPr>
          </a:p>
          <a:p>
            <a:pPr lvl="2"/>
            <a:r>
              <a:rPr lang="en-US" dirty="0" smtClean="0">
                <a:hlinkClick r:id=""/>
              </a:rPr>
              <a:t>https</a:t>
            </a:r>
            <a:r>
              <a:rPr lang="en-US" dirty="0">
                <a:hlinkClick r:id="rId3"/>
              </a:rPr>
              <a:t>://</a:t>
            </a:r>
            <a:r>
              <a:rPr lang="en-US" dirty="0" smtClean="0">
                <a:hlinkClick r:id="rId3"/>
              </a:rPr>
              <a:t>www.youtube.com/watch?v=jrly3EtnT8I</a:t>
            </a:r>
            <a:endParaRPr lang="en-US" dirty="0" smtClean="0"/>
          </a:p>
          <a:p>
            <a:pPr lvl="1"/>
            <a:r>
              <a:rPr lang="en-US" dirty="0" smtClean="0"/>
              <a:t>Focus on Close Reading</a:t>
            </a:r>
          </a:p>
          <a:p>
            <a:pPr lvl="2"/>
            <a:r>
              <a:rPr lang="en-US" dirty="0">
                <a:hlinkClick r:id="rId4"/>
              </a:rPr>
              <a:t>https://</a:t>
            </a:r>
            <a:r>
              <a:rPr lang="en-US" dirty="0" smtClean="0">
                <a:hlinkClick r:id="rId4"/>
              </a:rPr>
              <a:t>www.youtube.com/watch?v=2anzoCrsgfw</a:t>
            </a:r>
            <a:endParaRPr lang="en-US" dirty="0" smtClean="0"/>
          </a:p>
          <a:p>
            <a:pPr lvl="1"/>
            <a:r>
              <a:rPr lang="en-US" dirty="0" smtClean="0"/>
              <a:t>Close Reading Strategies with Informational Text</a:t>
            </a:r>
          </a:p>
          <a:p>
            <a:pPr lvl="2"/>
            <a:r>
              <a:rPr lang="en-US" dirty="0">
                <a:hlinkClick r:id="rId5"/>
              </a:rPr>
              <a:t>https://</a:t>
            </a:r>
            <a:r>
              <a:rPr lang="en-US" dirty="0" smtClean="0">
                <a:hlinkClick r:id="rId5"/>
              </a:rPr>
              <a:t>www.youtube.com/watch?v=9emLkXlMcOs</a:t>
            </a:r>
            <a:endParaRPr lang="en-US" dirty="0" smtClean="0"/>
          </a:p>
          <a:p>
            <a:pPr lvl="1"/>
            <a:r>
              <a:rPr lang="en-US" dirty="0" smtClean="0"/>
              <a:t>Screencast – Annotating a Text</a:t>
            </a:r>
          </a:p>
          <a:p>
            <a:pPr lvl="2"/>
            <a:r>
              <a:rPr lang="en-US" dirty="0">
                <a:hlinkClick r:id="rId6"/>
              </a:rPr>
              <a:t>https://</a:t>
            </a:r>
            <a:r>
              <a:rPr lang="en-US" dirty="0" smtClean="0">
                <a:hlinkClick r:id="rId6"/>
              </a:rPr>
              <a:t>www.youtube.com/watch?v=pf9CTJj9dCM</a:t>
            </a:r>
            <a:endParaRPr lang="en-US" dirty="0" smtClean="0"/>
          </a:p>
          <a:p>
            <a:pPr lvl="2"/>
            <a:endParaRPr lang="en-US" dirty="0" smtClean="0"/>
          </a:p>
          <a:p>
            <a:pPr lvl="2"/>
            <a:endParaRPr lang="en-US" dirty="0"/>
          </a:p>
        </p:txBody>
      </p:sp>
      <p:sp>
        <p:nvSpPr>
          <p:cNvPr id="3" name="Title 2"/>
          <p:cNvSpPr>
            <a:spLocks noGrp="1"/>
          </p:cNvSpPr>
          <p:nvPr>
            <p:ph type="title"/>
          </p:nvPr>
        </p:nvSpPr>
        <p:spPr/>
        <p:txBody>
          <a:bodyPr/>
          <a:lstStyle/>
          <a:p>
            <a:r>
              <a:rPr lang="en-US" dirty="0" smtClean="0"/>
              <a:t>Strategies for Close Reading</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72</a:t>
            </a:fld>
            <a:r>
              <a:rPr lang="en-US" dirty="0" smtClean="0"/>
              <a:t>      </a:t>
            </a:r>
            <a:r>
              <a:rPr lang="en-US" sz="2000" dirty="0" smtClean="0">
                <a:solidFill>
                  <a:srgbClr val="EF7521"/>
                </a:solidFill>
              </a:rPr>
              <a:t>Bookmark</a:t>
            </a:r>
            <a:endParaRPr lang="en-US" dirty="0" smtClean="0">
              <a:solidFill>
                <a:srgbClr val="EF7521"/>
              </a:solidFill>
            </a:endParaRPr>
          </a:p>
        </p:txBody>
      </p:sp>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rot="548392">
            <a:off x="6850329" y="2926334"/>
            <a:ext cx="2082123" cy="2770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5423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dirty="0" err="1" smtClean="0"/>
              <a:t>Tarheel</a:t>
            </a:r>
            <a:r>
              <a:rPr lang="en-US" dirty="0" smtClean="0"/>
              <a:t> Reader</a:t>
            </a:r>
          </a:p>
          <a:p>
            <a:pPr lvl="1"/>
            <a:r>
              <a:rPr lang="en-US" dirty="0" smtClean="0">
                <a:hlinkClick r:id="rId2"/>
              </a:rPr>
              <a:t>www.tarheelreader.org</a:t>
            </a:r>
            <a:endParaRPr lang="en-US" dirty="0" smtClean="0"/>
          </a:p>
          <a:p>
            <a:pPr marL="91440" indent="0">
              <a:buNone/>
            </a:pPr>
            <a:endParaRPr lang="en-US" dirty="0" smtClean="0"/>
          </a:p>
          <a:p>
            <a:pPr marL="434340" indent="-342900"/>
            <a:r>
              <a:rPr lang="en-US" dirty="0" smtClean="0"/>
              <a:t>DLM Exemplar Text Support</a:t>
            </a:r>
          </a:p>
          <a:p>
            <a:pPr marL="91440" indent="0">
              <a:buNone/>
            </a:pPr>
            <a:r>
              <a:rPr lang="en-US" dirty="0"/>
              <a:t>	</a:t>
            </a:r>
            <a:r>
              <a:rPr lang="en-US" dirty="0">
                <a:hlinkClick r:id="rId3"/>
              </a:rPr>
              <a:t>http://secure.dynamiclearningmaps.org/unc/texts</a:t>
            </a:r>
            <a:r>
              <a:rPr lang="en-US" dirty="0" smtClean="0">
                <a:hlinkClick r:id="rId3"/>
              </a:rPr>
              <a:t>/</a:t>
            </a:r>
            <a:endParaRPr lang="en-US" dirty="0" smtClean="0"/>
          </a:p>
          <a:p>
            <a:pPr marL="91440" indent="0">
              <a:buNone/>
            </a:pPr>
            <a:endParaRPr lang="en-US" dirty="0" smtClean="0"/>
          </a:p>
          <a:p>
            <a:pPr marL="91440" indent="0">
              <a:buNone/>
            </a:pPr>
            <a:endParaRPr lang="en-US" dirty="0"/>
          </a:p>
        </p:txBody>
      </p:sp>
      <p:sp>
        <p:nvSpPr>
          <p:cNvPr id="3" name="Title 2"/>
          <p:cNvSpPr>
            <a:spLocks noGrp="1"/>
          </p:cNvSpPr>
          <p:nvPr>
            <p:ph type="title"/>
          </p:nvPr>
        </p:nvSpPr>
        <p:spPr/>
        <p:txBody>
          <a:bodyPr/>
          <a:lstStyle/>
          <a:p>
            <a:r>
              <a:rPr lang="en-US" dirty="0" smtClean="0"/>
              <a:t>DLM Text Exemplar Support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73</a:t>
            </a:fld>
            <a:endParaRPr lang="en-US" dirty="0" smtClean="0"/>
          </a:p>
        </p:txBody>
      </p:sp>
    </p:spTree>
    <p:extLst>
      <p:ext uri="{BB962C8B-B14F-4D97-AF65-F5344CB8AC3E}">
        <p14:creationId xmlns:p14="http://schemas.microsoft.com/office/powerpoint/2010/main" val="30587950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1600" dirty="0"/>
              <a:t>The IRIS Center for Training Enhancements. (2005). </a:t>
            </a:r>
            <a:r>
              <a:rPr lang="en-US" sz="1600" i="1" dirty="0"/>
              <a:t>Classroom assessment (part 2):</a:t>
            </a:r>
            <a:r>
              <a:rPr lang="en-US" sz="1600" dirty="0"/>
              <a:t> </a:t>
            </a:r>
            <a:r>
              <a:rPr lang="en-US" sz="1600" i="1" dirty="0"/>
              <a:t>Evaluating reading progress</a:t>
            </a:r>
            <a:r>
              <a:rPr lang="en-US" sz="1600" dirty="0"/>
              <a:t>. Retrieved on </a:t>
            </a:r>
            <a:r>
              <a:rPr lang="en-US" sz="1600" dirty="0" smtClean="0"/>
              <a:t>August 20, 2015 from </a:t>
            </a:r>
            <a:r>
              <a:rPr lang="en-US" sz="1600" dirty="0" smtClean="0">
                <a:hlinkClick r:id="rId2"/>
              </a:rPr>
              <a:t>http</a:t>
            </a:r>
            <a:r>
              <a:rPr lang="en-US" sz="1600" dirty="0">
                <a:hlinkClick r:id="rId2"/>
              </a:rPr>
              <a:t>://iris.peabody.vanderbilt.edu/module/rpm</a:t>
            </a:r>
            <a:r>
              <a:rPr lang="en-US" sz="1600" dirty="0" smtClean="0">
                <a:hlinkClick r:id="rId2"/>
              </a:rPr>
              <a:t>/</a:t>
            </a:r>
            <a:endParaRPr lang="en-US" sz="1600" dirty="0" smtClean="0"/>
          </a:p>
          <a:p>
            <a:pPr marL="45720" indent="0">
              <a:buNone/>
            </a:pPr>
            <a:endParaRPr lang="en-US" sz="1600" dirty="0"/>
          </a:p>
          <a:p>
            <a:pPr marL="45720" indent="0">
              <a:buNone/>
            </a:pPr>
            <a:endParaRPr lang="en-US" sz="1600" dirty="0"/>
          </a:p>
        </p:txBody>
      </p:sp>
      <p:sp>
        <p:nvSpPr>
          <p:cNvPr id="3" name="Title 2"/>
          <p:cNvSpPr>
            <a:spLocks noGrp="1"/>
          </p:cNvSpPr>
          <p:nvPr>
            <p:ph type="title"/>
          </p:nvPr>
        </p:nvSpPr>
        <p:spPr/>
        <p:txBody>
          <a:bodyPr/>
          <a:lstStyle/>
          <a:p>
            <a:r>
              <a:rPr lang="en-US" dirty="0" smtClean="0"/>
              <a:t>References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74</a:t>
            </a:fld>
            <a:endParaRPr lang="en-US" dirty="0" smtClean="0"/>
          </a:p>
        </p:txBody>
      </p:sp>
    </p:spTree>
    <p:extLst>
      <p:ext uri="{BB962C8B-B14F-4D97-AF65-F5344CB8AC3E}">
        <p14:creationId xmlns:p14="http://schemas.microsoft.com/office/powerpoint/2010/main" val="36480815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569493"/>
            <a:ext cx="8407893" cy="4556986"/>
          </a:xfrm>
        </p:spPr>
        <p:txBody>
          <a:bodyPr/>
          <a:lstStyle/>
          <a:p>
            <a:r>
              <a:rPr lang="en-US" sz="3200" dirty="0"/>
              <a:t>Linda Lamirande  </a:t>
            </a:r>
            <a:endParaRPr lang="en-US" sz="5400" dirty="0"/>
          </a:p>
          <a:p>
            <a:pPr marL="45720" indent="0">
              <a:buNone/>
            </a:pPr>
            <a:r>
              <a:rPr lang="en-US" sz="1800" dirty="0"/>
              <a:t>Accommodations &amp; Assessment Specialist</a:t>
            </a:r>
            <a:endParaRPr lang="en-US" sz="9600" dirty="0"/>
          </a:p>
          <a:p>
            <a:pPr marL="45720" indent="0">
              <a:buNone/>
            </a:pPr>
            <a:r>
              <a:rPr lang="en-US" sz="1800" u="sng" dirty="0">
                <a:hlinkClick r:id="rId3"/>
              </a:rPr>
              <a:t>Lamirande_l@cde.state.co.us</a:t>
            </a:r>
            <a:r>
              <a:rPr lang="en-US" sz="1800" dirty="0"/>
              <a:t>  303-866-6863</a:t>
            </a:r>
            <a:endParaRPr lang="en-US" sz="9600" dirty="0"/>
          </a:p>
          <a:p>
            <a:pPr marL="45720" indent="0">
              <a:buNone/>
            </a:pPr>
            <a:r>
              <a:rPr lang="en-US" sz="1000" dirty="0"/>
              <a:t> </a:t>
            </a:r>
            <a:endParaRPr lang="en-US" sz="5400" dirty="0"/>
          </a:p>
          <a:p>
            <a:r>
              <a:rPr lang="en-US" sz="3200" dirty="0"/>
              <a:t>Rebecca Odegard-Siegele </a:t>
            </a:r>
            <a:r>
              <a:rPr lang="en-US" sz="1000" dirty="0"/>
              <a:t> </a:t>
            </a:r>
            <a:endParaRPr lang="en-US" sz="5400" dirty="0"/>
          </a:p>
          <a:p>
            <a:pPr marL="45720" indent="0">
              <a:buNone/>
            </a:pPr>
            <a:r>
              <a:rPr lang="en-US" sz="1800" dirty="0"/>
              <a:t>Accountability Specialist</a:t>
            </a:r>
            <a:endParaRPr lang="en-US" sz="9600" dirty="0"/>
          </a:p>
          <a:p>
            <a:pPr marL="45720" indent="0">
              <a:buNone/>
            </a:pPr>
            <a:r>
              <a:rPr lang="en-US" sz="1800" u="sng" dirty="0">
                <a:hlinkClick r:id="rId4"/>
              </a:rPr>
              <a:t>odegard-siegele_r@cde.state.co.us</a:t>
            </a:r>
            <a:r>
              <a:rPr lang="en-US" sz="1800" dirty="0"/>
              <a:t>  303-866-5923</a:t>
            </a:r>
            <a:endParaRPr lang="en-US" sz="9600" dirty="0"/>
          </a:p>
          <a:p>
            <a:pPr marL="45720" indent="0">
              <a:buNone/>
            </a:pPr>
            <a:r>
              <a:rPr lang="en-US" sz="1000" dirty="0"/>
              <a:t> </a:t>
            </a:r>
            <a:endParaRPr lang="en-US" sz="5400" dirty="0"/>
          </a:p>
          <a:p>
            <a:r>
              <a:rPr lang="en-US" sz="3200" dirty="0"/>
              <a:t>Njal Schold  </a:t>
            </a:r>
            <a:endParaRPr lang="en-US" sz="5400" dirty="0"/>
          </a:p>
          <a:p>
            <a:pPr marL="45720" indent="0">
              <a:buNone/>
            </a:pPr>
            <a:r>
              <a:rPr lang="en-US" sz="1800" dirty="0"/>
              <a:t>Accountability Specialist</a:t>
            </a:r>
            <a:endParaRPr lang="en-US" sz="9600" dirty="0"/>
          </a:p>
          <a:p>
            <a:pPr marL="45720" indent="0">
              <a:buNone/>
            </a:pPr>
            <a:r>
              <a:rPr lang="en-US" sz="1800" u="sng" dirty="0">
                <a:hlinkClick r:id="rId5"/>
              </a:rPr>
              <a:t>schold_n@cde.state.co.us</a:t>
            </a:r>
            <a:r>
              <a:rPr lang="en-US" sz="1800" dirty="0"/>
              <a:t>  </a:t>
            </a:r>
            <a:r>
              <a:rPr lang="en-US" sz="1800" dirty="0" smtClean="0"/>
              <a:t>303-866-6649</a:t>
            </a:r>
            <a:endParaRPr lang="en-US" sz="9600" dirty="0"/>
          </a:p>
        </p:txBody>
      </p:sp>
      <p:sp>
        <p:nvSpPr>
          <p:cNvPr id="3" name="Title 2"/>
          <p:cNvSpPr>
            <a:spLocks noGrp="1"/>
          </p:cNvSpPr>
          <p:nvPr>
            <p:ph type="title"/>
          </p:nvPr>
        </p:nvSpPr>
        <p:spPr/>
        <p:txBody>
          <a:bodyPr/>
          <a:lstStyle/>
          <a:p>
            <a:r>
              <a:rPr lang="en-US" dirty="0" smtClean="0"/>
              <a:t>CDE Contacts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75</a:t>
            </a:fld>
            <a:endParaRPr lang="en-US" dirty="0" smtClean="0"/>
          </a:p>
        </p:txBody>
      </p:sp>
    </p:spTree>
    <p:extLst>
      <p:ext uri="{BB962C8B-B14F-4D97-AF65-F5344CB8AC3E}">
        <p14:creationId xmlns:p14="http://schemas.microsoft.com/office/powerpoint/2010/main" val="17525386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ALL about Access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6644076"/>
              </p:ext>
            </p:extLst>
          </p:nvPr>
        </p:nvGraphicFramePr>
        <p:xfrm>
          <a:off x="381000" y="1600200"/>
          <a:ext cx="8229600" cy="490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066800" y="6350000"/>
            <a:ext cx="5943600" cy="707886"/>
          </a:xfrm>
          <a:prstGeom prst="rect">
            <a:avLst/>
          </a:prstGeom>
          <a:noFill/>
        </p:spPr>
        <p:txBody>
          <a:bodyPr wrap="square" rtlCol="0">
            <a:spAutoFit/>
          </a:bodyPr>
          <a:lstStyle/>
          <a:p>
            <a:endParaRPr lang="en-US" sz="1100" dirty="0" smtClean="0"/>
          </a:p>
          <a:p>
            <a:r>
              <a:rPr lang="en-US" sz="1100" dirty="0" smtClean="0"/>
              <a:t>Adapted from presentation by C. Kosnitsky</a:t>
            </a:r>
            <a:r>
              <a:rPr lang="en-US" sz="1100" dirty="0"/>
              <a:t> </a:t>
            </a:r>
            <a:r>
              <a:rPr lang="en-US" sz="1100" dirty="0" smtClean="0"/>
              <a:t>(2012) to Alabama CASE Spring Outreach Conference. </a:t>
            </a:r>
          </a:p>
          <a:p>
            <a:endParaRPr lang="en-US" dirty="0"/>
          </a:p>
        </p:txBody>
      </p:sp>
    </p:spTree>
    <p:extLst>
      <p:ext uri="{BB962C8B-B14F-4D97-AF65-F5344CB8AC3E}">
        <p14:creationId xmlns:p14="http://schemas.microsoft.com/office/powerpoint/2010/main" val="20716200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Terminology</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a:t>
            </a:fld>
            <a:endParaRPr lang="en-US" dirty="0" smtClean="0"/>
          </a:p>
        </p:txBody>
      </p:sp>
      <p:pic>
        <p:nvPicPr>
          <p:cNvPr id="1026" name="Picture 2"/>
          <p:cNvPicPr>
            <a:picLocks noGrp="1" noChangeAspect="1" noChangeArrowheads="1"/>
          </p:cNvPicPr>
          <p:nvPr>
            <p:ph idx="1"/>
          </p:nvPr>
        </p:nvPicPr>
        <p:blipFill>
          <a:blip r:embed="rId3" cstate="email">
            <a:extLst>
              <a:ext uri="{28A0092B-C50C-407E-A947-70E740481C1C}">
                <a14:useLocalDpi xmlns:a14="http://schemas.microsoft.com/office/drawing/2010/main" val="0"/>
              </a:ext>
            </a:extLst>
          </a:blip>
          <a:srcRect/>
          <a:stretch>
            <a:fillRect/>
          </a:stretch>
        </p:blipFill>
        <p:spPr bwMode="auto">
          <a:xfrm>
            <a:off x="558800" y="1829292"/>
            <a:ext cx="7580630" cy="44362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65600" y="6499865"/>
            <a:ext cx="3086100" cy="261610"/>
          </a:xfrm>
          <a:prstGeom prst="rect">
            <a:avLst/>
          </a:prstGeom>
          <a:noFill/>
        </p:spPr>
        <p:txBody>
          <a:bodyPr wrap="square" rtlCol="0">
            <a:spAutoFit/>
          </a:bodyPr>
          <a:lstStyle/>
          <a:p>
            <a:r>
              <a:rPr lang="en-US" sz="1100" dirty="0" smtClean="0"/>
              <a:t>Definitions – Writing Standards-aligned IEPs P. 3-7</a:t>
            </a:r>
            <a:endParaRPr lang="en-US" sz="1100" dirty="0"/>
          </a:p>
        </p:txBody>
      </p:sp>
    </p:spTree>
    <p:extLst>
      <p:ext uri="{BB962C8B-B14F-4D97-AF65-F5344CB8AC3E}">
        <p14:creationId xmlns:p14="http://schemas.microsoft.com/office/powerpoint/2010/main" val="152834873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3_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17412</TotalTime>
  <Words>8489</Words>
  <Application>Microsoft Macintosh PowerPoint</Application>
  <PresentationFormat>On-screen Show (4:3)</PresentationFormat>
  <Paragraphs>803</Paragraphs>
  <Slides>75</Slides>
  <Notes>52</Notes>
  <HiddenSlides>0</HiddenSlides>
  <MMClips>0</MMClips>
  <ScaleCrop>false</ScaleCrop>
  <HeadingPairs>
    <vt:vector size="4" baseType="variant">
      <vt:variant>
        <vt:lpstr>Theme</vt:lpstr>
      </vt:variant>
      <vt:variant>
        <vt:i4>4</vt:i4>
      </vt:variant>
      <vt:variant>
        <vt:lpstr>Slide Titles</vt:lpstr>
      </vt:variant>
      <vt:variant>
        <vt:i4>75</vt:i4>
      </vt:variant>
    </vt:vector>
  </HeadingPairs>
  <TitlesOfParts>
    <vt:vector size="79" baseType="lpstr">
      <vt:lpstr>CDE THEME</vt:lpstr>
      <vt:lpstr>1_CDE THEME</vt:lpstr>
      <vt:lpstr>3_CDE THEME</vt:lpstr>
      <vt:lpstr>Office Theme</vt:lpstr>
      <vt:lpstr>Progressing from “Compliant IEPs” to Writing Standards-aligned Individualized Education Programs (IEPs)</vt:lpstr>
      <vt:lpstr>CDE Strategic Goals: Every Student Every Step of the Way</vt:lpstr>
      <vt:lpstr>Statewide Assessment Data</vt:lpstr>
      <vt:lpstr>Purpose of the Guidance Document</vt:lpstr>
      <vt:lpstr>Guiding Questions</vt:lpstr>
      <vt:lpstr>Participants’ Desired Outcomes</vt:lpstr>
      <vt:lpstr>Starting on the Same Page….</vt:lpstr>
      <vt:lpstr>It’s ALL about Access </vt:lpstr>
      <vt:lpstr>Terminology</vt:lpstr>
      <vt:lpstr>A Seven-Step Process</vt:lpstr>
      <vt:lpstr>PowerPoint Presentation</vt:lpstr>
      <vt:lpstr>Standards Pre-Session Survey</vt:lpstr>
      <vt:lpstr>PowerPoint Presentation</vt:lpstr>
      <vt:lpstr>PowerPoint Presentation</vt:lpstr>
      <vt:lpstr>PowerPoint Presentation</vt:lpstr>
      <vt:lpstr>PowerPoint Presentation</vt:lpstr>
      <vt:lpstr>PowerPoint Presentation</vt:lpstr>
      <vt:lpstr>PowerPoint Presentation</vt:lpstr>
      <vt:lpstr>Specially Designed Instruction</vt:lpstr>
      <vt:lpstr>What is Specially Designed Instruction?</vt:lpstr>
      <vt:lpstr>Requires Collaboration!</vt:lpstr>
      <vt:lpstr>PowerPoint Presentation</vt:lpstr>
      <vt:lpstr>Keep the Process in Mind….</vt:lpstr>
      <vt:lpstr>Academic Optimism Do you believe….</vt:lpstr>
      <vt:lpstr>Closing the Attitude Gap</vt:lpstr>
      <vt:lpstr>Identifying the Tenets of Academic Optimism</vt:lpstr>
      <vt:lpstr>PowerPoint Presentation</vt:lpstr>
      <vt:lpstr>PowerPoint Presentation</vt:lpstr>
      <vt:lpstr>PowerPoint Presentation</vt:lpstr>
      <vt:lpstr>PowerPoint Presentation</vt:lpstr>
      <vt:lpstr>How do Standards apply to students with a Disability?</vt:lpstr>
      <vt:lpstr>Modeling the Process…</vt:lpstr>
      <vt:lpstr>A Seven-Step Process</vt:lpstr>
      <vt:lpstr>Writing Measurable Standards-based Annual Goals </vt:lpstr>
      <vt:lpstr>PowerPoint Presentation</vt:lpstr>
      <vt:lpstr>For compliance with IDEA…</vt:lpstr>
      <vt:lpstr>Are benchmarks or short-term objectives required?</vt:lpstr>
      <vt:lpstr>SMART Goals…</vt:lpstr>
      <vt:lpstr>Please meet Melita….</vt:lpstr>
      <vt:lpstr>Transition Stem</vt:lpstr>
      <vt:lpstr>Melita’s Goal</vt:lpstr>
      <vt:lpstr>Audience</vt:lpstr>
      <vt:lpstr>             Behavior</vt:lpstr>
      <vt:lpstr>     Condition</vt:lpstr>
      <vt:lpstr>Condition statements</vt:lpstr>
      <vt:lpstr>Degree</vt:lpstr>
      <vt:lpstr>Degree/Criteria Statements</vt:lpstr>
      <vt:lpstr>Evaluate</vt:lpstr>
      <vt:lpstr>Melita’s Goal</vt:lpstr>
      <vt:lpstr>Melita’s  Progress  Monitoring</vt:lpstr>
      <vt:lpstr>Decision-making Rules</vt:lpstr>
      <vt:lpstr>Progress Monitoring and Decisions</vt:lpstr>
      <vt:lpstr>Progress Monitoring for Melita</vt:lpstr>
      <vt:lpstr>Progress Monitoring Decisions</vt:lpstr>
      <vt:lpstr>Your Turn to Dig….Application Practice and Discussion</vt:lpstr>
      <vt:lpstr>A Seven-Step Process</vt:lpstr>
      <vt:lpstr>Reflection</vt:lpstr>
      <vt:lpstr>Take Away…..</vt:lpstr>
      <vt:lpstr>Text Complexity</vt:lpstr>
      <vt:lpstr>Text Complexity</vt:lpstr>
      <vt:lpstr>Text Complexity</vt:lpstr>
      <vt:lpstr>Adapting Text</vt:lpstr>
      <vt:lpstr>Authentic Text</vt:lpstr>
      <vt:lpstr>Adapting Text</vt:lpstr>
      <vt:lpstr>Adapting Text Demo</vt:lpstr>
      <vt:lpstr>Adapting Text Demo</vt:lpstr>
      <vt:lpstr>PowerPoint Presentation</vt:lpstr>
      <vt:lpstr>Adapting Text Demo</vt:lpstr>
      <vt:lpstr>Adapting Text Demo</vt:lpstr>
      <vt:lpstr>Adapting Text Complexity Demo</vt:lpstr>
      <vt:lpstr>Some Close Reading Strategies</vt:lpstr>
      <vt:lpstr>Strategies for Close Reading</vt:lpstr>
      <vt:lpstr>DLM Text Exemplar Support </vt:lpstr>
      <vt:lpstr>References</vt:lpstr>
      <vt:lpstr>CDE Contacts</vt:lpstr>
    </vt:vector>
  </TitlesOfParts>
  <Company>Colorado State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Deirdre Shearer</cp:lastModifiedBy>
  <cp:revision>518</cp:revision>
  <cp:lastPrinted>2014-09-16T21:58:20Z</cp:lastPrinted>
  <dcterms:created xsi:type="dcterms:W3CDTF">2012-07-16T02:29:43Z</dcterms:created>
  <dcterms:modified xsi:type="dcterms:W3CDTF">2015-09-18T22:08:25Z</dcterms:modified>
</cp:coreProperties>
</file>